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6"/>
  </p:notesMasterIdLst>
  <p:sldIdLst>
    <p:sldId id="256" r:id="rId2"/>
    <p:sldId id="257" r:id="rId3"/>
    <p:sldId id="258" r:id="rId4"/>
    <p:sldId id="259" r:id="rId5"/>
    <p:sldId id="260" r:id="rId6"/>
    <p:sldId id="261" r:id="rId7"/>
    <p:sldId id="262" r:id="rId8"/>
    <p:sldId id="286" r:id="rId9"/>
    <p:sldId id="287" r:id="rId10"/>
    <p:sldId id="266" r:id="rId11"/>
    <p:sldId id="263" r:id="rId12"/>
    <p:sldId id="264" r:id="rId13"/>
    <p:sldId id="272" r:id="rId14"/>
    <p:sldId id="288" r:id="rId15"/>
    <p:sldId id="265" r:id="rId16"/>
    <p:sldId id="267" r:id="rId17"/>
    <p:sldId id="268" r:id="rId18"/>
    <p:sldId id="269" r:id="rId19"/>
    <p:sldId id="270" r:id="rId20"/>
    <p:sldId id="271" r:id="rId21"/>
    <p:sldId id="273" r:id="rId22"/>
    <p:sldId id="283" r:id="rId23"/>
    <p:sldId id="284" r:id="rId24"/>
    <p:sldId id="274" r:id="rId25"/>
    <p:sldId id="289" r:id="rId26"/>
    <p:sldId id="275" r:id="rId27"/>
    <p:sldId id="276" r:id="rId28"/>
    <p:sldId id="277" r:id="rId29"/>
    <p:sldId id="290" r:id="rId30"/>
    <p:sldId id="278" r:id="rId31"/>
    <p:sldId id="279" r:id="rId32"/>
    <p:sldId id="280" r:id="rId33"/>
    <p:sldId id="281" r:id="rId34"/>
    <p:sldId id="282" r:id="rId35"/>
  </p:sldIdLst>
  <p:sldSz cx="9144000" cy="5143500" type="screen16x9"/>
  <p:notesSz cx="6858000" cy="9144000"/>
  <p:embeddedFontLst>
    <p:embeddedFont>
      <p:font typeface="Roboto" panose="020B0604020202020204" charset="0"/>
      <p:regular r:id="rId37"/>
      <p:bold r:id="rId38"/>
      <p:italic r:id="rId39"/>
      <p:boldItalic r:id="rId40"/>
    </p:embeddedFont>
    <p:embeddedFont>
      <p:font typeface="Tw Cen MT" panose="020B0602020104020603" pitchFamily="34" charset="0"/>
      <p:regular r:id="rId41"/>
      <p:bold r:id="rId42"/>
      <p:italic r:id="rId43"/>
      <p:boldItalic r:id="rId4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80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tableStyles" Target="tableStyles.xml"/></Relationships>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17.png>
</file>

<file path=ppt/media/image18.png>
</file>

<file path=ppt/media/image19.png>
</file>

<file path=ppt/media/image2.png>
</file>

<file path=ppt/media/image20.png>
</file>

<file path=ppt/media/image21.jpeg>
</file>

<file path=ppt/media/image22.png>
</file>

<file path=ppt/media/image23.jp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4b20e52b69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4b20e52b69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9" name="Google Shape;219;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8" name="Google Shape;16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5" name="Google Shape;205;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Google Shape;212;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fr"/>
              <a:t>Précision de 0.1</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fr"/>
              <a:t>Précision au cm près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5" name="Google Shape;305;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100"/>
              <a:buFont typeface="Arial"/>
              <a:buNone/>
            </a:pPr>
            <a:r>
              <a:rPr lang="fr"/>
              <a:t>Le module  permet de détecter des dépassements de seuil d’alerte pour la température, le pH et le niveau d’eau. L’écran tactile permettra de visualiser les alarmes et le voyant lumineux d’alarme de diffuser un message d’alerte visible de l’extérieur. D’autre part, les données essentielles du bassin seront affichées dans l’IHM.</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2" name="Google Shape;312;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5" name="Google Shape;35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4b20e52b69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4b20e52b69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0" name="Google Shape;430;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 name="Google Shape;10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4b20e52b69_6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4b20e52b69_6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 name="Google Shape;13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ctrTitle"/>
          </p:nvPr>
        </p:nvSpPr>
        <p:spPr>
          <a:xfrm>
            <a:off x="1313259" y="975589"/>
            <a:ext cx="6517482" cy="1881910"/>
          </a:xfrm>
        </p:spPr>
        <p:txBody>
          <a:bodyPr anchor="b">
            <a:normAutofit/>
          </a:bodyPr>
          <a:lstStyle>
            <a:lvl1pPr algn="ctr">
              <a:defRPr sz="3600"/>
            </a:lvl1pPr>
          </a:lstStyle>
          <a:p>
            <a:r>
              <a:rPr lang="fr-FR"/>
              <a:t>Modifiez le style du titre</a:t>
            </a:r>
            <a:endParaRPr lang="en-US" dirty="0"/>
          </a:p>
        </p:txBody>
      </p:sp>
      <p:sp>
        <p:nvSpPr>
          <p:cNvPr id="3" name="Subtitle 2"/>
          <p:cNvSpPr>
            <a:spLocks noGrp="1"/>
          </p:cNvSpPr>
          <p:nvPr>
            <p:ph type="subTitle" idx="1"/>
          </p:nvPr>
        </p:nvSpPr>
        <p:spPr>
          <a:xfrm>
            <a:off x="1313259" y="2914651"/>
            <a:ext cx="6517482" cy="1028699"/>
          </a:xfrm>
        </p:spPr>
        <p:txBody>
          <a:bodyPr>
            <a:normAutofit/>
          </a:bodyPr>
          <a:lstStyle>
            <a:lvl1pPr marL="0" indent="0" algn="ctr">
              <a:buNone/>
              <a:defRPr sz="1650">
                <a:solidFill>
                  <a:schemeClr val="bg1">
                    <a:lumMod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4609099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46" y="3217030"/>
            <a:ext cx="7773324" cy="608708"/>
          </a:xfrm>
        </p:spPr>
        <p:txBody>
          <a:bodyPr anchor="b"/>
          <a:lstStyle>
            <a:lvl1pPr>
              <a:defRPr sz="2400"/>
            </a:lvl1pPr>
          </a:lstStyle>
          <a:p>
            <a:r>
              <a:rPr lang="fr-FR"/>
              <a:t>Modifiez le style du titre</a:t>
            </a:r>
            <a:endParaRPr lang="en-US" dirty="0"/>
          </a:p>
        </p:txBody>
      </p:sp>
      <p:sp>
        <p:nvSpPr>
          <p:cNvPr id="3" name="Picture Placeholder 2"/>
          <p:cNvSpPr>
            <a:spLocks noGrp="1" noChangeAspect="1"/>
          </p:cNvSpPr>
          <p:nvPr>
            <p:ph type="pic" idx="1"/>
          </p:nvPr>
        </p:nvSpPr>
        <p:spPr>
          <a:xfrm>
            <a:off x="888558" y="523696"/>
            <a:ext cx="7366899" cy="2410602"/>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fr-FR"/>
              <a:t>Cliquez sur l'icône pour ajouter une image</a:t>
            </a:r>
            <a:endParaRPr lang="en-US" dirty="0"/>
          </a:p>
        </p:txBody>
      </p:sp>
      <p:sp>
        <p:nvSpPr>
          <p:cNvPr id="4" name="Text Placeholder 3"/>
          <p:cNvSpPr>
            <a:spLocks noGrp="1"/>
          </p:cNvSpPr>
          <p:nvPr>
            <p:ph type="body" sz="half" idx="2"/>
          </p:nvPr>
        </p:nvSpPr>
        <p:spPr>
          <a:xfrm>
            <a:off x="685331" y="3831546"/>
            <a:ext cx="7773339" cy="511854"/>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3048800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7773339" cy="2570434"/>
          </a:xfrm>
        </p:spPr>
        <p:txBody>
          <a:bodyPr anchor="ctr"/>
          <a:lstStyle>
            <a:lvl1pPr algn="ctr">
              <a:defRPr sz="2400"/>
            </a:lvl1pPr>
          </a:lstStyle>
          <a:p>
            <a:r>
              <a:rPr lang="fr-FR"/>
              <a:t>Modifiez le style du titre</a:t>
            </a:r>
            <a:endParaRPr lang="en-US" dirty="0"/>
          </a:p>
        </p:txBody>
      </p:sp>
      <p:sp>
        <p:nvSpPr>
          <p:cNvPr id="4" name="Text Placeholder 3"/>
          <p:cNvSpPr>
            <a:spLocks noGrp="1"/>
          </p:cNvSpPr>
          <p:nvPr>
            <p:ph type="body" sz="half" idx="2"/>
          </p:nvPr>
        </p:nvSpPr>
        <p:spPr>
          <a:xfrm>
            <a:off x="685331" y="3153616"/>
            <a:ext cx="7773339" cy="1189785"/>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13968793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1084659" y="457200"/>
            <a:ext cx="6977064" cy="2244678"/>
          </a:xfrm>
        </p:spPr>
        <p:txBody>
          <a:bodyPr anchor="ctr"/>
          <a:lstStyle>
            <a:lvl1pPr>
              <a:defRPr sz="2400"/>
            </a:lvl1pPr>
          </a:lstStyle>
          <a:p>
            <a:r>
              <a:rPr lang="fr-FR"/>
              <a:t>Modifiez le style du titre</a:t>
            </a:r>
            <a:endParaRPr lang="en-US" dirty="0"/>
          </a:p>
        </p:txBody>
      </p:sp>
      <p:sp>
        <p:nvSpPr>
          <p:cNvPr id="12" name="Text Placeholder 3"/>
          <p:cNvSpPr>
            <a:spLocks noGrp="1"/>
          </p:cNvSpPr>
          <p:nvPr>
            <p:ph type="body" sz="half" idx="13"/>
          </p:nvPr>
        </p:nvSpPr>
        <p:spPr>
          <a:xfrm>
            <a:off x="1290484" y="2707524"/>
            <a:ext cx="6564224" cy="446091"/>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Cliquez pour modifier les styles du texte du masque</a:t>
            </a:r>
          </a:p>
        </p:txBody>
      </p:sp>
      <p:sp>
        <p:nvSpPr>
          <p:cNvPr id="4" name="Text Placeholder 3"/>
          <p:cNvSpPr>
            <a:spLocks noGrp="1"/>
          </p:cNvSpPr>
          <p:nvPr>
            <p:ph type="body" sz="half" idx="2"/>
          </p:nvPr>
        </p:nvSpPr>
        <p:spPr>
          <a:xfrm>
            <a:off x="685331" y="3279597"/>
            <a:ext cx="7773339" cy="1065790"/>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
        <p:nvSpPr>
          <p:cNvPr id="13" name="TextBox 12"/>
          <p:cNvSpPr txBox="1"/>
          <p:nvPr/>
        </p:nvSpPr>
        <p:spPr>
          <a:xfrm>
            <a:off x="751116" y="565625"/>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4" name="TextBox 13"/>
          <p:cNvSpPr txBox="1"/>
          <p:nvPr/>
        </p:nvSpPr>
        <p:spPr>
          <a:xfrm>
            <a:off x="7918169" y="2245184"/>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32527013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1604041"/>
            <a:ext cx="7773339" cy="1883876"/>
          </a:xfrm>
        </p:spPr>
        <p:txBody>
          <a:bodyPr anchor="b"/>
          <a:lstStyle>
            <a:lvl1pPr algn="ctr">
              <a:defRPr sz="2400"/>
            </a:lvl1pPr>
          </a:lstStyle>
          <a:p>
            <a:r>
              <a:rPr lang="fr-FR"/>
              <a:t>Modifiez le style du titre</a:t>
            </a:r>
            <a:endParaRPr lang="en-US" dirty="0"/>
          </a:p>
        </p:txBody>
      </p:sp>
      <p:sp>
        <p:nvSpPr>
          <p:cNvPr id="4" name="Text Placeholder 3"/>
          <p:cNvSpPr>
            <a:spLocks noGrp="1"/>
          </p:cNvSpPr>
          <p:nvPr>
            <p:ph type="body" sz="half" idx="2"/>
          </p:nvPr>
        </p:nvSpPr>
        <p:spPr>
          <a:xfrm>
            <a:off x="685331" y="3496751"/>
            <a:ext cx="7773339"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29705403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5" name="Title 1"/>
          <p:cNvSpPr>
            <a:spLocks noGrp="1"/>
          </p:cNvSpPr>
          <p:nvPr>
            <p:ph type="title"/>
          </p:nvPr>
        </p:nvSpPr>
        <p:spPr>
          <a:xfrm>
            <a:off x="685331" y="457200"/>
            <a:ext cx="7773339" cy="1203821"/>
          </a:xfrm>
        </p:spPr>
        <p:txBody>
          <a:bodyPr/>
          <a:lstStyle/>
          <a:p>
            <a:r>
              <a:rPr lang="fr-FR"/>
              <a:t>Modifiez le style du titre</a:t>
            </a:r>
            <a:endParaRPr lang="en-US" dirty="0"/>
          </a:p>
        </p:txBody>
      </p:sp>
      <p:sp>
        <p:nvSpPr>
          <p:cNvPr id="7" name="Text Placeholder 2"/>
          <p:cNvSpPr>
            <a:spLocks noGrp="1"/>
          </p:cNvSpPr>
          <p:nvPr>
            <p:ph type="body" idx="1"/>
          </p:nvPr>
        </p:nvSpPr>
        <p:spPr>
          <a:xfrm>
            <a:off x="685331" y="1775320"/>
            <a:ext cx="2474232"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Cliquez pour modifier les styles du texte du masque</a:t>
            </a:r>
          </a:p>
        </p:txBody>
      </p:sp>
      <p:sp>
        <p:nvSpPr>
          <p:cNvPr id="8" name="Text Placeholder 3"/>
          <p:cNvSpPr>
            <a:spLocks noGrp="1"/>
          </p:cNvSpPr>
          <p:nvPr>
            <p:ph type="body" sz="half" idx="15"/>
          </p:nvPr>
        </p:nvSpPr>
        <p:spPr>
          <a:xfrm>
            <a:off x="685331" y="2207517"/>
            <a:ext cx="2474232"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r-FR"/>
              <a:t>Cliquez pour modifier les styles du texte du masque</a:t>
            </a:r>
          </a:p>
        </p:txBody>
      </p:sp>
      <p:sp>
        <p:nvSpPr>
          <p:cNvPr id="9" name="Text Placeholder 4"/>
          <p:cNvSpPr>
            <a:spLocks noGrp="1"/>
          </p:cNvSpPr>
          <p:nvPr>
            <p:ph type="body" sz="quarter" idx="3"/>
          </p:nvPr>
        </p:nvSpPr>
        <p:spPr>
          <a:xfrm>
            <a:off x="3339292" y="1775320"/>
            <a:ext cx="2468641"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Cliquez pour modifier les styles du texte du masque</a:t>
            </a:r>
          </a:p>
        </p:txBody>
      </p:sp>
      <p:sp>
        <p:nvSpPr>
          <p:cNvPr id="10" name="Text Placeholder 3"/>
          <p:cNvSpPr>
            <a:spLocks noGrp="1"/>
          </p:cNvSpPr>
          <p:nvPr>
            <p:ph type="body" sz="half" idx="16"/>
          </p:nvPr>
        </p:nvSpPr>
        <p:spPr>
          <a:xfrm>
            <a:off x="3331012" y="2207517"/>
            <a:ext cx="2477513"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r-FR"/>
              <a:t>Cliquez pour modifier les styles du texte du masque</a:t>
            </a:r>
          </a:p>
        </p:txBody>
      </p:sp>
      <p:sp>
        <p:nvSpPr>
          <p:cNvPr id="11" name="Text Placeholder 4"/>
          <p:cNvSpPr>
            <a:spLocks noGrp="1"/>
          </p:cNvSpPr>
          <p:nvPr>
            <p:ph type="body" sz="quarter" idx="13"/>
          </p:nvPr>
        </p:nvSpPr>
        <p:spPr>
          <a:xfrm>
            <a:off x="5979974" y="1775320"/>
            <a:ext cx="2478696"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Cliquez pour modifier les styles du texte du masque</a:t>
            </a:r>
          </a:p>
        </p:txBody>
      </p:sp>
      <p:sp>
        <p:nvSpPr>
          <p:cNvPr id="12" name="Text Placeholder 3"/>
          <p:cNvSpPr>
            <a:spLocks noGrp="1"/>
          </p:cNvSpPr>
          <p:nvPr>
            <p:ph type="body" sz="half" idx="17"/>
          </p:nvPr>
        </p:nvSpPr>
        <p:spPr>
          <a:xfrm>
            <a:off x="5979974" y="2207517"/>
            <a:ext cx="2478696"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31643583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0" name="Title 1"/>
          <p:cNvSpPr>
            <a:spLocks noGrp="1"/>
          </p:cNvSpPr>
          <p:nvPr>
            <p:ph type="title"/>
          </p:nvPr>
        </p:nvSpPr>
        <p:spPr>
          <a:xfrm>
            <a:off x="685331" y="458079"/>
            <a:ext cx="7773339" cy="1202942"/>
          </a:xfrm>
        </p:spPr>
        <p:txBody>
          <a:bodyPr/>
          <a:lstStyle/>
          <a:p>
            <a:r>
              <a:rPr lang="fr-FR"/>
              <a:t>Modifiez le style du titre</a:t>
            </a:r>
            <a:endParaRPr lang="en-US" dirty="0"/>
          </a:p>
        </p:txBody>
      </p:sp>
      <p:sp>
        <p:nvSpPr>
          <p:cNvPr id="19" name="Text Placeholder 2"/>
          <p:cNvSpPr>
            <a:spLocks noGrp="1"/>
          </p:cNvSpPr>
          <p:nvPr>
            <p:ph type="body" idx="1"/>
          </p:nvPr>
        </p:nvSpPr>
        <p:spPr>
          <a:xfrm>
            <a:off x="685331" y="3153615"/>
            <a:ext cx="2472307"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Cliquez pour modifier les styles du texte du masque</a:t>
            </a:r>
          </a:p>
        </p:txBody>
      </p:sp>
      <p:sp>
        <p:nvSpPr>
          <p:cNvPr id="20" name="Picture Placeholder 2"/>
          <p:cNvSpPr>
            <a:spLocks noGrp="1" noChangeAspect="1"/>
          </p:cNvSpPr>
          <p:nvPr>
            <p:ph type="pic" idx="15"/>
          </p:nvPr>
        </p:nvSpPr>
        <p:spPr>
          <a:xfrm>
            <a:off x="685331" y="1775320"/>
            <a:ext cx="2472307" cy="1143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fr-FR"/>
              <a:t>Cliquez sur l'icône pour ajouter une image</a:t>
            </a:r>
            <a:endParaRPr lang="en-US" dirty="0"/>
          </a:p>
        </p:txBody>
      </p:sp>
      <p:sp>
        <p:nvSpPr>
          <p:cNvPr id="21" name="Text Placeholder 3"/>
          <p:cNvSpPr>
            <a:spLocks noGrp="1"/>
          </p:cNvSpPr>
          <p:nvPr>
            <p:ph type="body" sz="half" idx="18"/>
          </p:nvPr>
        </p:nvSpPr>
        <p:spPr>
          <a:xfrm>
            <a:off x="685331" y="3585811"/>
            <a:ext cx="2472307"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r-FR"/>
              <a:t>Cliquez pour modifier les styles du texte du masque</a:t>
            </a:r>
          </a:p>
        </p:txBody>
      </p:sp>
      <p:sp>
        <p:nvSpPr>
          <p:cNvPr id="22" name="Text Placeholder 4"/>
          <p:cNvSpPr>
            <a:spLocks noGrp="1"/>
          </p:cNvSpPr>
          <p:nvPr>
            <p:ph type="body" sz="quarter" idx="3"/>
          </p:nvPr>
        </p:nvSpPr>
        <p:spPr>
          <a:xfrm>
            <a:off x="3332069" y="3153615"/>
            <a:ext cx="247637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Cliquez pour modifier les styles du texte du masque</a:t>
            </a:r>
          </a:p>
        </p:txBody>
      </p:sp>
      <p:sp>
        <p:nvSpPr>
          <p:cNvPr id="23" name="Picture Placeholder 2"/>
          <p:cNvSpPr>
            <a:spLocks noGrp="1" noChangeAspect="1"/>
          </p:cNvSpPr>
          <p:nvPr>
            <p:ph type="pic" idx="21"/>
          </p:nvPr>
        </p:nvSpPr>
        <p:spPr>
          <a:xfrm>
            <a:off x="3331011" y="1775320"/>
            <a:ext cx="2477514"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fr-FR"/>
              <a:t>Cliquez sur l'icône pour ajouter une image</a:t>
            </a:r>
            <a:endParaRPr lang="en-US" dirty="0"/>
          </a:p>
        </p:txBody>
      </p:sp>
      <p:sp>
        <p:nvSpPr>
          <p:cNvPr id="24" name="Text Placeholder 3"/>
          <p:cNvSpPr>
            <a:spLocks noGrp="1"/>
          </p:cNvSpPr>
          <p:nvPr>
            <p:ph type="body" sz="half" idx="19"/>
          </p:nvPr>
        </p:nvSpPr>
        <p:spPr>
          <a:xfrm>
            <a:off x="3331011" y="3585811"/>
            <a:ext cx="2477514"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r-FR"/>
              <a:t>Cliquez pour modifier les styles du texte du masque</a:t>
            </a:r>
          </a:p>
        </p:txBody>
      </p:sp>
      <p:sp>
        <p:nvSpPr>
          <p:cNvPr id="25" name="Text Placeholder 4"/>
          <p:cNvSpPr>
            <a:spLocks noGrp="1"/>
          </p:cNvSpPr>
          <p:nvPr>
            <p:ph type="body" sz="quarter" idx="13"/>
          </p:nvPr>
        </p:nvSpPr>
        <p:spPr>
          <a:xfrm>
            <a:off x="5979974" y="3153615"/>
            <a:ext cx="247551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Cliquez pour modifier les styles du texte du masque</a:t>
            </a:r>
          </a:p>
        </p:txBody>
      </p:sp>
      <p:sp>
        <p:nvSpPr>
          <p:cNvPr id="26" name="Picture Placeholder 2"/>
          <p:cNvSpPr>
            <a:spLocks noGrp="1" noChangeAspect="1"/>
          </p:cNvSpPr>
          <p:nvPr>
            <p:ph type="pic" idx="22"/>
          </p:nvPr>
        </p:nvSpPr>
        <p:spPr>
          <a:xfrm>
            <a:off x="5979974" y="1775320"/>
            <a:ext cx="2478696"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fr-FR"/>
              <a:t>Cliquez sur l'icône pour ajouter une image</a:t>
            </a:r>
            <a:endParaRPr lang="en-US" dirty="0"/>
          </a:p>
        </p:txBody>
      </p:sp>
      <p:sp>
        <p:nvSpPr>
          <p:cNvPr id="27" name="Text Placeholder 3"/>
          <p:cNvSpPr>
            <a:spLocks noGrp="1"/>
          </p:cNvSpPr>
          <p:nvPr>
            <p:ph type="body" sz="half" idx="20"/>
          </p:nvPr>
        </p:nvSpPr>
        <p:spPr>
          <a:xfrm>
            <a:off x="5979880" y="3585809"/>
            <a:ext cx="2478790" cy="757591"/>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101904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11" name="Vertical Text Placeholder 2"/>
          <p:cNvSpPr>
            <a:spLocks noGrp="1"/>
          </p:cNvSpPr>
          <p:nvPr>
            <p:ph type="body" orient="vert" sz="quarter" idx="13"/>
          </p:nvPr>
        </p:nvSpPr>
        <p:spPr>
          <a:xfrm>
            <a:off x="685331" y="1775320"/>
            <a:ext cx="7773339" cy="2568080"/>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11944319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Vertical Title 1"/>
          <p:cNvSpPr>
            <a:spLocks noGrp="1"/>
          </p:cNvSpPr>
          <p:nvPr>
            <p:ph type="title" orient="vert"/>
          </p:nvPr>
        </p:nvSpPr>
        <p:spPr>
          <a:xfrm>
            <a:off x="6543675" y="457201"/>
            <a:ext cx="1914995" cy="3886199"/>
          </a:xfrm>
        </p:spPr>
        <p:txBody>
          <a:bodyPr vert="eaVert"/>
          <a:lstStyle>
            <a:lvl1pPr algn="l">
              <a:defRPr/>
            </a:lvl1pPr>
          </a:lstStyle>
          <a:p>
            <a:r>
              <a:rPr lang="fr-FR"/>
              <a:t>Modifiez le style du titre</a:t>
            </a:r>
            <a:endParaRPr lang="en-US" dirty="0"/>
          </a:p>
        </p:txBody>
      </p:sp>
      <p:sp>
        <p:nvSpPr>
          <p:cNvPr id="8" name="Vertical Text Placeholder 2"/>
          <p:cNvSpPr>
            <a:spLocks noGrp="1"/>
          </p:cNvSpPr>
          <p:nvPr>
            <p:ph type="body" orient="vert" sz="quarter" idx="13"/>
          </p:nvPr>
        </p:nvSpPr>
        <p:spPr>
          <a:xfrm>
            <a:off x="685331" y="457201"/>
            <a:ext cx="5744043" cy="388619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29076119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6" name="Google Shape;26;p3"/>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7" name="Google Shape;27;p3"/>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8" name="Google Shape;28;p3"/>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fr"/>
              <a:t>‹N°›</a:t>
            </a:fld>
            <a:endParaRPr/>
          </a:p>
        </p:txBody>
      </p:sp>
    </p:spTree>
    <p:extLst>
      <p:ext uri="{BB962C8B-B14F-4D97-AF65-F5344CB8AC3E}">
        <p14:creationId xmlns:p14="http://schemas.microsoft.com/office/powerpoint/2010/main" val="2041057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12" name="Content Placeholder 2"/>
          <p:cNvSpPr>
            <a:spLocks noGrp="1"/>
          </p:cNvSpPr>
          <p:nvPr>
            <p:ph sz="quarter" idx="13"/>
          </p:nvPr>
        </p:nvSpPr>
        <p:spPr>
          <a:xfrm>
            <a:off x="685330" y="1775320"/>
            <a:ext cx="7772870" cy="256808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2618932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621423"/>
            <a:ext cx="7763814" cy="2052614"/>
          </a:xfrm>
        </p:spPr>
        <p:txBody>
          <a:bodyPr anchor="b">
            <a:normAutofit/>
          </a:bodyPr>
          <a:lstStyle>
            <a:lvl1pPr>
              <a:defRPr sz="3000"/>
            </a:lvl1pPr>
          </a:lstStyle>
          <a:p>
            <a:r>
              <a:rPr lang="fr-FR"/>
              <a:t>Modifiez le style du titre</a:t>
            </a:r>
            <a:endParaRPr lang="en-US" dirty="0"/>
          </a:p>
        </p:txBody>
      </p:sp>
      <p:sp>
        <p:nvSpPr>
          <p:cNvPr id="3" name="Text Placeholder 2"/>
          <p:cNvSpPr>
            <a:spLocks noGrp="1"/>
          </p:cNvSpPr>
          <p:nvPr>
            <p:ph type="body" idx="1"/>
          </p:nvPr>
        </p:nvSpPr>
        <p:spPr>
          <a:xfrm>
            <a:off x="685331" y="2743093"/>
            <a:ext cx="7763814" cy="1026137"/>
          </a:xfrm>
        </p:spPr>
        <p:txBody>
          <a:bodyPr>
            <a:normAutofit/>
          </a:bodyPr>
          <a:lstStyle>
            <a:lvl1pPr marL="0" indent="0" algn="ctr">
              <a:buNone/>
              <a:defRPr sz="150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2632346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fr-FR"/>
              <a:t>Modifiez le style du titre</a:t>
            </a:r>
            <a:endParaRPr lang="en-US" dirty="0"/>
          </a:p>
        </p:txBody>
      </p:sp>
      <p:sp>
        <p:nvSpPr>
          <p:cNvPr id="12" name="Content Placeholder 2"/>
          <p:cNvSpPr>
            <a:spLocks noGrp="1"/>
          </p:cNvSpPr>
          <p:nvPr>
            <p:ph sz="quarter" idx="13"/>
          </p:nvPr>
        </p:nvSpPr>
        <p:spPr>
          <a:xfrm>
            <a:off x="685330" y="1775320"/>
            <a:ext cx="3829520" cy="256808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13" name="Content Placeholder 3"/>
          <p:cNvSpPr>
            <a:spLocks noGrp="1"/>
          </p:cNvSpPr>
          <p:nvPr>
            <p:ph sz="quarter" idx="14"/>
          </p:nvPr>
        </p:nvSpPr>
        <p:spPr>
          <a:xfrm>
            <a:off x="4629150" y="1775320"/>
            <a:ext cx="3829050" cy="256808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659080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fr-FR"/>
              <a:t>Modifiez le style du titre</a:t>
            </a:r>
            <a:endParaRPr lang="en-US" dirty="0"/>
          </a:p>
        </p:txBody>
      </p:sp>
      <p:sp>
        <p:nvSpPr>
          <p:cNvPr id="3" name="Text Placeholder 2"/>
          <p:cNvSpPr>
            <a:spLocks noGrp="1"/>
          </p:cNvSpPr>
          <p:nvPr>
            <p:ph type="body" idx="1"/>
          </p:nvPr>
        </p:nvSpPr>
        <p:spPr>
          <a:xfrm>
            <a:off x="859746" y="1778263"/>
            <a:ext cx="3655106"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Cliquez pour modifier les styles du texte du masque</a:t>
            </a:r>
          </a:p>
        </p:txBody>
      </p:sp>
      <p:sp>
        <p:nvSpPr>
          <p:cNvPr id="12" name="Content Placeholder 3"/>
          <p:cNvSpPr>
            <a:spLocks noGrp="1"/>
          </p:cNvSpPr>
          <p:nvPr>
            <p:ph sz="quarter" idx="13"/>
          </p:nvPr>
        </p:nvSpPr>
        <p:spPr>
          <a:xfrm>
            <a:off x="685331" y="2288260"/>
            <a:ext cx="3829520" cy="205514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4797317" y="1778263"/>
            <a:ext cx="3661353"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Cliquez pour modifier les styles du texte du masque</a:t>
            </a:r>
          </a:p>
        </p:txBody>
      </p:sp>
      <p:sp>
        <p:nvSpPr>
          <p:cNvPr id="13" name="Content Placeholder 5"/>
          <p:cNvSpPr>
            <a:spLocks noGrp="1"/>
          </p:cNvSpPr>
          <p:nvPr>
            <p:ph sz="quarter" idx="14"/>
          </p:nvPr>
        </p:nvSpPr>
        <p:spPr>
          <a:xfrm>
            <a:off x="4629150" y="2288260"/>
            <a:ext cx="3829051" cy="205514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3868923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1083336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4236212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2951766" cy="1517439"/>
          </a:xfrm>
        </p:spPr>
        <p:txBody>
          <a:bodyPr anchor="b"/>
          <a:lstStyle>
            <a:lvl1pPr algn="ctr">
              <a:defRPr sz="2400"/>
            </a:lvl1pPr>
          </a:lstStyle>
          <a:p>
            <a:r>
              <a:rPr lang="fr-FR"/>
              <a:t>Modifiez le style du titre</a:t>
            </a:r>
            <a:endParaRPr lang="en-US" dirty="0"/>
          </a:p>
        </p:txBody>
      </p:sp>
      <p:sp>
        <p:nvSpPr>
          <p:cNvPr id="10" name="Content Placeholder 2"/>
          <p:cNvSpPr>
            <a:spLocks noGrp="1"/>
          </p:cNvSpPr>
          <p:nvPr>
            <p:ph sz="quarter" idx="13"/>
          </p:nvPr>
        </p:nvSpPr>
        <p:spPr>
          <a:xfrm>
            <a:off x="3808547" y="457201"/>
            <a:ext cx="4650122" cy="3886199"/>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85331" y="1974639"/>
            <a:ext cx="2951767" cy="2368761"/>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3099694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4451227" cy="1517441"/>
          </a:xfrm>
        </p:spPr>
        <p:txBody>
          <a:bodyPr anchor="b"/>
          <a:lstStyle>
            <a:lvl1pPr algn="ctr">
              <a:defRPr sz="2400"/>
            </a:lvl1pPr>
          </a:lstStyle>
          <a:p>
            <a:r>
              <a:rPr lang="fr-FR"/>
              <a:t>Modifiez le style du titre</a:t>
            </a:r>
            <a:endParaRPr lang="en-US" dirty="0"/>
          </a:p>
        </p:txBody>
      </p:sp>
      <p:sp>
        <p:nvSpPr>
          <p:cNvPr id="3" name="Picture Placeholder 2"/>
          <p:cNvSpPr>
            <a:spLocks noGrp="1" noChangeAspect="1"/>
          </p:cNvSpPr>
          <p:nvPr>
            <p:ph type="pic" idx="1"/>
          </p:nvPr>
        </p:nvSpPr>
        <p:spPr>
          <a:xfrm>
            <a:off x="5568602" y="457201"/>
            <a:ext cx="2441519" cy="38862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fr-FR"/>
              <a:t>Cliquez sur l'icône pour ajouter une image</a:t>
            </a:r>
            <a:endParaRPr lang="en-US" dirty="0"/>
          </a:p>
        </p:txBody>
      </p:sp>
      <p:sp>
        <p:nvSpPr>
          <p:cNvPr id="4" name="Text Placeholder 3"/>
          <p:cNvSpPr>
            <a:spLocks noGrp="1"/>
          </p:cNvSpPr>
          <p:nvPr>
            <p:ph type="body" sz="half" idx="2"/>
          </p:nvPr>
        </p:nvSpPr>
        <p:spPr>
          <a:xfrm>
            <a:off x="685346" y="1974639"/>
            <a:ext cx="4451212" cy="2368760"/>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16394935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463888"/>
            <a:ext cx="7773338" cy="1197133"/>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685331" y="1775320"/>
            <a:ext cx="7773339" cy="2568080"/>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5759053" y="4412457"/>
            <a:ext cx="2057400" cy="273844"/>
          </a:xfrm>
          <a:prstGeom prst="rect">
            <a:avLst/>
          </a:prstGeom>
        </p:spPr>
        <p:txBody>
          <a:bodyPr vert="horz" lIns="91440" tIns="45720" rIns="91440" bIns="45720" rtlCol="0" anchor="ctr"/>
          <a:lstStyle>
            <a:lvl1pPr algn="r">
              <a:defRPr sz="750">
                <a:solidFill>
                  <a:schemeClr val="tx1"/>
                </a:solidFill>
              </a:defRPr>
            </a:lvl1pPr>
          </a:lstStyle>
          <a:p>
            <a:endParaRPr lang="en-US" dirty="0"/>
          </a:p>
        </p:txBody>
      </p:sp>
      <p:sp>
        <p:nvSpPr>
          <p:cNvPr id="5" name="Footer Placeholder 4"/>
          <p:cNvSpPr>
            <a:spLocks noGrp="1"/>
          </p:cNvSpPr>
          <p:nvPr>
            <p:ph type="ftr" sz="quarter" idx="3"/>
          </p:nvPr>
        </p:nvSpPr>
        <p:spPr>
          <a:xfrm>
            <a:off x="685331" y="4412457"/>
            <a:ext cx="5004665" cy="273844"/>
          </a:xfrm>
          <a:prstGeom prst="rect">
            <a:avLst/>
          </a:prstGeom>
        </p:spPr>
        <p:txBody>
          <a:bodyPr vert="horz" lIns="91440" tIns="45720" rIns="91440" bIns="45720" rtlCol="0" anchor="ctr"/>
          <a:lstStyle>
            <a:lvl1pPr algn="l">
              <a:defRPr sz="750">
                <a:solidFill>
                  <a:schemeClr val="tx1"/>
                </a:solidFill>
              </a:defRPr>
            </a:lvl1pPr>
          </a:lstStyle>
          <a:p>
            <a:endParaRPr lang="en-US" dirty="0"/>
          </a:p>
        </p:txBody>
      </p:sp>
      <p:sp>
        <p:nvSpPr>
          <p:cNvPr id="6" name="Slide Number Placeholder 5"/>
          <p:cNvSpPr>
            <a:spLocks noGrp="1"/>
          </p:cNvSpPr>
          <p:nvPr>
            <p:ph type="sldNum" sz="quarter" idx="4"/>
          </p:nvPr>
        </p:nvSpPr>
        <p:spPr>
          <a:xfrm>
            <a:off x="7885509" y="4412457"/>
            <a:ext cx="573161" cy="273844"/>
          </a:xfrm>
          <a:prstGeom prst="rect">
            <a:avLst/>
          </a:prstGeom>
        </p:spPr>
        <p:txBody>
          <a:bodyPr vert="horz" lIns="91440" tIns="45720" rIns="91440" bIns="45720" rtlCol="0" anchor="ctr"/>
          <a:lstStyle>
            <a:lvl1pPr algn="r">
              <a:defRPr sz="750">
                <a:solidFill>
                  <a:schemeClr val="tx1"/>
                </a:solidFill>
              </a:defRPr>
            </a:lvl1pPr>
          </a:lstStyle>
          <a:p>
            <a:pPr marL="0" lvl="0" indent="0" algn="r" rtl="0">
              <a:spcBef>
                <a:spcPts val="0"/>
              </a:spcBef>
              <a:spcAft>
                <a:spcPts val="0"/>
              </a:spcAft>
              <a:buNone/>
            </a:pPr>
            <a:fld id="{00000000-1234-1234-1234-123412341234}" type="slidenum">
              <a:rPr lang="fr-FR" smtClean="0"/>
              <a:t>‹N°›</a:t>
            </a:fld>
            <a:endParaRPr lang="fr-FR"/>
          </a:p>
        </p:txBody>
      </p:sp>
    </p:spTree>
    <p:extLst>
      <p:ext uri="{BB962C8B-B14F-4D97-AF65-F5344CB8AC3E}">
        <p14:creationId xmlns:p14="http://schemas.microsoft.com/office/powerpoint/2010/main" val="16867716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hf hdr="0" ftr="0" dt="0"/>
  <p:txStyles>
    <p:titleStyle>
      <a:lvl1pPr algn="ctr" defTabSz="685800" rtl="0" eaLnBrk="1" latinLnBrk="0" hangingPunct="1">
        <a:lnSpc>
          <a:spcPct val="90000"/>
        </a:lnSpc>
        <a:spcBef>
          <a:spcPct val="0"/>
        </a:spcBef>
        <a:buNone/>
        <a:defRPr sz="2700" kern="1200" cap="all" baseline="0">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tx1"/>
        </a:buClr>
        <a:buFont typeface="Arial" panose="020B0604020202020204" pitchFamily="34" charset="0"/>
        <a:buChar char="•"/>
        <a:defRPr sz="1500" kern="1200" cap="all" baseline="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tx1"/>
        </a:buClr>
        <a:buFont typeface="Arial" panose="020B0604020202020204" pitchFamily="34" charset="0"/>
        <a:buChar char="•"/>
        <a:defRPr sz="1350" kern="1200" cap="all"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tx1"/>
        </a:buClr>
        <a:buFont typeface="Arial" panose="020B0604020202020204" pitchFamily="34" charset="0"/>
        <a:buChar char="•"/>
        <a:defRPr sz="1200" kern="1200" cap="all" baseline="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18.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18.xml"/><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1313259" y="460759"/>
            <a:ext cx="6517482" cy="188191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r>
              <a:rPr lang="fr" dirty="0"/>
              <a:t>BASSIN-EXPERT</a:t>
            </a:r>
            <a:endParaRPr dirty="0"/>
          </a:p>
        </p:txBody>
      </p:sp>
      <p:sp>
        <p:nvSpPr>
          <p:cNvPr id="87" name="Google Shape;87;p13"/>
          <p:cNvSpPr txBox="1">
            <a:spLocks noGrp="1"/>
          </p:cNvSpPr>
          <p:nvPr>
            <p:ph type="subTitle" idx="1"/>
          </p:nvPr>
        </p:nvSpPr>
        <p:spPr>
          <a:xfrm>
            <a:off x="1313259" y="2286482"/>
            <a:ext cx="6517482" cy="1028699"/>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fr" dirty="0"/>
              <a:t>Gestion informatisée d’un bassin d’ornement</a:t>
            </a:r>
          </a:p>
          <a:p>
            <a:pPr marL="0" lvl="0" indent="0" algn="ctr" rtl="0">
              <a:lnSpc>
                <a:spcPct val="100000"/>
              </a:lnSpc>
              <a:spcBef>
                <a:spcPts val="0"/>
              </a:spcBef>
              <a:spcAft>
                <a:spcPts val="0"/>
              </a:spcAft>
              <a:buSzPts val="2100"/>
              <a:buNone/>
            </a:pPr>
            <a:endParaRPr lang="fr" dirty="0"/>
          </a:p>
          <a:p>
            <a:pPr marL="0" lvl="0" indent="0" algn="ctr" rtl="0">
              <a:lnSpc>
                <a:spcPct val="100000"/>
              </a:lnSpc>
              <a:spcBef>
                <a:spcPts val="0"/>
              </a:spcBef>
              <a:spcAft>
                <a:spcPts val="0"/>
              </a:spcAft>
              <a:buSzPts val="2100"/>
              <a:buNone/>
            </a:pPr>
            <a:r>
              <a:rPr lang="fr" dirty="0"/>
              <a:t>Par Aug</a:t>
            </a:r>
            <a:r>
              <a:rPr lang="fr-FR" dirty="0" err="1"/>
              <a:t>ustin</a:t>
            </a:r>
            <a:r>
              <a:rPr lang="fr-FR" dirty="0"/>
              <a:t> </a:t>
            </a:r>
            <a:r>
              <a:rPr lang="fr-FR" dirty="0" err="1"/>
              <a:t>griesser</a:t>
            </a:r>
            <a:endParaRPr lang="fr-FR" dirty="0"/>
          </a:p>
          <a:p>
            <a:pPr marL="0" lvl="0" indent="0" algn="ctr" rtl="0">
              <a:lnSpc>
                <a:spcPct val="100000"/>
              </a:lnSpc>
              <a:spcBef>
                <a:spcPts val="0"/>
              </a:spcBef>
              <a:spcAft>
                <a:spcPts val="0"/>
              </a:spcAft>
              <a:buSzPts val="2100"/>
              <a:buNone/>
            </a:pPr>
            <a:r>
              <a:rPr lang="fr-FR" dirty="0"/>
              <a:t>Avec:</a:t>
            </a:r>
          </a:p>
          <a:p>
            <a:pPr marL="0" lvl="0" indent="0" algn="ctr" rtl="0">
              <a:lnSpc>
                <a:spcPct val="100000"/>
              </a:lnSpc>
              <a:spcBef>
                <a:spcPts val="0"/>
              </a:spcBef>
              <a:spcAft>
                <a:spcPts val="0"/>
              </a:spcAft>
              <a:buSzPts val="2100"/>
              <a:buNone/>
            </a:pPr>
            <a:r>
              <a:rPr lang="fr-FR" dirty="0"/>
              <a:t>Florent TREHOUT</a:t>
            </a:r>
          </a:p>
          <a:p>
            <a:pPr marL="0" lvl="0" indent="0" algn="ctr" rtl="0">
              <a:lnSpc>
                <a:spcPct val="100000"/>
              </a:lnSpc>
              <a:spcBef>
                <a:spcPts val="0"/>
              </a:spcBef>
              <a:spcAft>
                <a:spcPts val="0"/>
              </a:spcAft>
              <a:buSzPts val="2100"/>
              <a:buNone/>
            </a:pPr>
            <a:r>
              <a:rPr lang="fr-FR" dirty="0"/>
              <a:t>Sophian </a:t>
            </a:r>
            <a:r>
              <a:rPr lang="fr-FR" dirty="0" err="1"/>
              <a:t>boucetta</a:t>
            </a:r>
            <a:endParaRPr lang="fr-FR" dirty="0"/>
          </a:p>
          <a:p>
            <a:pPr marL="0" lvl="0" indent="0" algn="ctr" rtl="0">
              <a:lnSpc>
                <a:spcPct val="100000"/>
              </a:lnSpc>
              <a:spcBef>
                <a:spcPts val="0"/>
              </a:spcBef>
              <a:spcAft>
                <a:spcPts val="0"/>
              </a:spcAft>
              <a:buSzPts val="2100"/>
              <a:buNone/>
            </a:pPr>
            <a:r>
              <a:rPr lang="fr-FR" dirty="0"/>
              <a:t>Elie </a:t>
            </a:r>
            <a:r>
              <a:rPr lang="fr-FR" dirty="0" err="1"/>
              <a:t>herbin</a:t>
            </a:r>
            <a:endParaRPr dirty="0"/>
          </a:p>
        </p:txBody>
      </p:sp>
      <p:sp>
        <p:nvSpPr>
          <p:cNvPr id="2" name="Espace réservé du numéro de diapositive 1">
            <a:extLst>
              <a:ext uri="{FF2B5EF4-FFF2-40B4-BE49-F238E27FC236}">
                <a16:creationId xmlns:a16="http://schemas.microsoft.com/office/drawing/2014/main" id="{F9E464CB-F12F-4E82-A555-B13B8BD78E0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fr-FR" smtClean="0"/>
              <a:t>1</a:t>
            </a:fld>
            <a:endParaRPr lang="fr-F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3"/>
          <p:cNvSpPr txBox="1">
            <a:spLocks noGrp="1"/>
          </p:cNvSpPr>
          <p:nvPr>
            <p:ph type="title"/>
          </p:nvPr>
        </p:nvSpPr>
        <p:spPr>
          <a:xfrm>
            <a:off x="311700" y="2183025"/>
            <a:ext cx="8520600" cy="6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
              <a:t>Éléments du système </a:t>
            </a:r>
            <a:endParaRPr/>
          </a:p>
          <a:p>
            <a:pPr marL="0" lvl="0" indent="0" algn="ctr" rtl="0">
              <a:spcBef>
                <a:spcPts val="0"/>
              </a:spcBef>
              <a:spcAft>
                <a:spcPts val="0"/>
              </a:spcAft>
              <a:buNone/>
            </a:pPr>
            <a:endParaRPr/>
          </a:p>
        </p:txBody>
      </p:sp>
      <p:sp>
        <p:nvSpPr>
          <p:cNvPr id="2" name="Espace réservé du numéro de diapositive 1">
            <a:extLst>
              <a:ext uri="{FF2B5EF4-FFF2-40B4-BE49-F238E27FC236}">
                <a16:creationId xmlns:a16="http://schemas.microsoft.com/office/drawing/2014/main" id="{6524EAF3-C6B9-48B1-B74B-461AEE7A96C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10</a:t>
            </a:fld>
            <a:endParaRPr lang="fr-F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0"/>
          <p:cNvSpPr txBox="1">
            <a:spLocks noGrp="1"/>
          </p:cNvSpPr>
          <p:nvPr>
            <p:ph type="title"/>
          </p:nvPr>
        </p:nvSpPr>
        <p:spPr>
          <a:xfrm>
            <a:off x="311699" y="431594"/>
            <a:ext cx="8520600" cy="607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endParaRPr/>
          </a:p>
        </p:txBody>
      </p:sp>
      <p:sp>
        <p:nvSpPr>
          <p:cNvPr id="138" name="Google Shape;138;p20"/>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endParaRPr/>
          </a:p>
        </p:txBody>
      </p:sp>
      <p:pic>
        <p:nvPicPr>
          <p:cNvPr id="139" name="Google Shape;139;p20"/>
          <p:cNvPicPr preferRelativeResize="0"/>
          <p:nvPr/>
        </p:nvPicPr>
        <p:blipFill rotWithShape="1">
          <a:blip r:embed="rId3">
            <a:alphaModFix/>
          </a:blip>
          <a:srcRect b="2055"/>
          <a:stretch/>
        </p:blipFill>
        <p:spPr>
          <a:xfrm>
            <a:off x="1602500" y="241113"/>
            <a:ext cx="5938999" cy="4661275"/>
          </a:xfrm>
          <a:prstGeom prst="rect">
            <a:avLst/>
          </a:prstGeom>
          <a:noFill/>
          <a:ln>
            <a:noFill/>
          </a:ln>
        </p:spPr>
      </p:pic>
      <p:cxnSp>
        <p:nvCxnSpPr>
          <p:cNvPr id="140" name="Google Shape;140;p20"/>
          <p:cNvCxnSpPr/>
          <p:nvPr/>
        </p:nvCxnSpPr>
        <p:spPr>
          <a:xfrm rot="10800000">
            <a:off x="4067125" y="538100"/>
            <a:ext cx="510300" cy="0"/>
          </a:xfrm>
          <a:prstGeom prst="straightConnector1">
            <a:avLst/>
          </a:prstGeom>
          <a:noFill/>
          <a:ln w="9525" cap="flat" cmpd="sng">
            <a:solidFill>
              <a:schemeClr val="dk2"/>
            </a:solidFill>
            <a:prstDash val="solid"/>
            <a:round/>
            <a:headEnd type="none" w="sm" len="sm"/>
            <a:tailEnd type="triangle" w="med" len="med"/>
          </a:ln>
        </p:spPr>
      </p:cxnSp>
      <p:cxnSp>
        <p:nvCxnSpPr>
          <p:cNvPr id="141" name="Google Shape;141;p20"/>
          <p:cNvCxnSpPr/>
          <p:nvPr/>
        </p:nvCxnSpPr>
        <p:spPr>
          <a:xfrm rot="10800000">
            <a:off x="6135925" y="454250"/>
            <a:ext cx="265500" cy="0"/>
          </a:xfrm>
          <a:prstGeom prst="straightConnector1">
            <a:avLst/>
          </a:prstGeom>
          <a:noFill/>
          <a:ln w="9525" cap="flat" cmpd="sng">
            <a:solidFill>
              <a:schemeClr val="dk2"/>
            </a:solidFill>
            <a:prstDash val="solid"/>
            <a:round/>
            <a:headEnd type="none" w="sm" len="sm"/>
            <a:tailEnd type="triangle" w="med" len="med"/>
          </a:ln>
        </p:spPr>
      </p:cxnSp>
      <p:cxnSp>
        <p:nvCxnSpPr>
          <p:cNvPr id="142" name="Google Shape;142;p20"/>
          <p:cNvCxnSpPr/>
          <p:nvPr/>
        </p:nvCxnSpPr>
        <p:spPr>
          <a:xfrm>
            <a:off x="4109200" y="971400"/>
            <a:ext cx="440400" cy="0"/>
          </a:xfrm>
          <a:prstGeom prst="straightConnector1">
            <a:avLst/>
          </a:prstGeom>
          <a:noFill/>
          <a:ln w="9525" cap="flat" cmpd="sng">
            <a:solidFill>
              <a:schemeClr val="dk2"/>
            </a:solidFill>
            <a:prstDash val="solid"/>
            <a:round/>
            <a:headEnd type="none" w="sm" len="sm"/>
            <a:tailEnd type="triangle" w="med" len="med"/>
          </a:ln>
        </p:spPr>
      </p:cxnSp>
      <p:cxnSp>
        <p:nvCxnSpPr>
          <p:cNvPr id="143" name="Google Shape;143;p20"/>
          <p:cNvCxnSpPr/>
          <p:nvPr/>
        </p:nvCxnSpPr>
        <p:spPr>
          <a:xfrm>
            <a:off x="2985075" y="1132525"/>
            <a:ext cx="195900" cy="0"/>
          </a:xfrm>
          <a:prstGeom prst="straightConnector1">
            <a:avLst/>
          </a:prstGeom>
          <a:noFill/>
          <a:ln w="9525" cap="flat" cmpd="sng">
            <a:solidFill>
              <a:schemeClr val="dk2"/>
            </a:solidFill>
            <a:prstDash val="solid"/>
            <a:round/>
            <a:headEnd type="none" w="sm" len="sm"/>
            <a:tailEnd type="triangle" w="med" len="med"/>
          </a:ln>
        </p:spPr>
      </p:cxnSp>
      <p:sp>
        <p:nvSpPr>
          <p:cNvPr id="2" name="Espace réservé du numéro de diapositive 1">
            <a:extLst>
              <a:ext uri="{FF2B5EF4-FFF2-40B4-BE49-F238E27FC236}">
                <a16:creationId xmlns:a16="http://schemas.microsoft.com/office/drawing/2014/main" id="{32A166B5-7233-46A9-AA42-387C853D656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11</a:t>
            </a:fld>
            <a:endParaRPr lang="fr-F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IHM</a:t>
            </a:r>
            <a:endParaRPr/>
          </a:p>
        </p:txBody>
      </p:sp>
      <p:sp>
        <p:nvSpPr>
          <p:cNvPr id="149" name="Google Shape;149;p21"/>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Bassin Expert devra être accessible via un écran tactile.</a:t>
            </a:r>
            <a:endParaRPr/>
          </a:p>
          <a:p>
            <a:pPr marL="0" lvl="0" indent="0" algn="l" rtl="0">
              <a:spcBef>
                <a:spcPts val="0"/>
              </a:spcBef>
              <a:spcAft>
                <a:spcPts val="0"/>
              </a:spcAft>
              <a:buNone/>
            </a:pPr>
            <a:endParaRPr/>
          </a:p>
          <a:p>
            <a:pPr marL="0" lvl="0" indent="0" algn="l" rtl="0">
              <a:spcBef>
                <a:spcPts val="0"/>
              </a:spcBef>
              <a:spcAft>
                <a:spcPts val="0"/>
              </a:spcAft>
              <a:buNone/>
            </a:pPr>
            <a:r>
              <a:rPr lang="fr"/>
              <a:t>Il permet de : </a:t>
            </a:r>
            <a:endParaRPr/>
          </a:p>
          <a:p>
            <a:pPr marL="0" lvl="0" indent="0" algn="l" rtl="0">
              <a:spcBef>
                <a:spcPts val="0"/>
              </a:spcBef>
              <a:spcAft>
                <a:spcPts val="0"/>
              </a:spcAft>
              <a:buNone/>
            </a:pPr>
            <a:endParaRPr/>
          </a:p>
          <a:p>
            <a:pPr marL="457200" lvl="0" indent="-342900" algn="l" rtl="0">
              <a:spcBef>
                <a:spcPts val="0"/>
              </a:spcBef>
              <a:spcAft>
                <a:spcPts val="0"/>
              </a:spcAft>
              <a:buSzPts val="1800"/>
              <a:buChar char="-"/>
            </a:pPr>
            <a:r>
              <a:rPr lang="fr"/>
              <a:t>Visualiser les données</a:t>
            </a:r>
            <a:endParaRPr/>
          </a:p>
          <a:p>
            <a:pPr marL="457200" lvl="0" indent="-342900" algn="l" rtl="0">
              <a:spcBef>
                <a:spcPts val="0"/>
              </a:spcBef>
              <a:spcAft>
                <a:spcPts val="0"/>
              </a:spcAft>
              <a:buSzPts val="1800"/>
              <a:buChar char="-"/>
            </a:pPr>
            <a:r>
              <a:rPr lang="fr"/>
              <a:t>Régler la température et le ph</a:t>
            </a:r>
            <a:endParaRPr/>
          </a:p>
          <a:p>
            <a:pPr marL="457200" lvl="0" indent="-342900" algn="l" rtl="0">
              <a:spcBef>
                <a:spcPts val="0"/>
              </a:spcBef>
              <a:spcAft>
                <a:spcPts val="0"/>
              </a:spcAft>
              <a:buSzPts val="1800"/>
              <a:buChar char="-"/>
            </a:pPr>
            <a:r>
              <a:rPr lang="fr"/>
              <a:t>Fixer le seuil de niveau d’eau</a:t>
            </a:r>
            <a:endParaRPr/>
          </a:p>
          <a:p>
            <a:pPr marL="457200" lvl="0" indent="-342900" algn="l" rtl="0">
              <a:spcBef>
                <a:spcPts val="0"/>
              </a:spcBef>
              <a:spcAft>
                <a:spcPts val="0"/>
              </a:spcAft>
              <a:buSzPts val="1800"/>
              <a:buChar char="-"/>
            </a:pPr>
            <a:r>
              <a:rPr lang="fr"/>
              <a:t>Sélectionner les alarmes à surveiller </a:t>
            </a:r>
            <a:endParaRPr/>
          </a:p>
          <a:p>
            <a:pPr marL="457200" lvl="0" indent="-342900" algn="l" rtl="0">
              <a:spcBef>
                <a:spcPts val="0"/>
              </a:spcBef>
              <a:spcAft>
                <a:spcPts val="0"/>
              </a:spcAft>
              <a:buSzPts val="1800"/>
              <a:buChar char="-"/>
            </a:pPr>
            <a:r>
              <a:rPr lang="fr"/>
              <a:t>Activer ou non l’alarme visuelle externe</a:t>
            </a:r>
            <a:endParaRPr/>
          </a:p>
          <a:p>
            <a:pPr marL="0" lvl="0" indent="0" algn="l" rtl="0">
              <a:spcBef>
                <a:spcPts val="0"/>
              </a:spcBef>
              <a:spcAft>
                <a:spcPts val="0"/>
              </a:spcAft>
              <a:buNone/>
            </a:pPr>
            <a:endParaRPr/>
          </a:p>
        </p:txBody>
      </p:sp>
      <p:pic>
        <p:nvPicPr>
          <p:cNvPr id="150" name="Google Shape;150;p21"/>
          <p:cNvPicPr preferRelativeResize="0"/>
          <p:nvPr/>
        </p:nvPicPr>
        <p:blipFill rotWithShape="1">
          <a:blip r:embed="rId3">
            <a:alphaModFix/>
          </a:blip>
          <a:srcRect l="2200" t="70849" r="64263" b="3453"/>
          <a:stretch/>
        </p:blipFill>
        <p:spPr>
          <a:xfrm>
            <a:off x="5597725" y="2059250"/>
            <a:ext cx="3012051" cy="1849475"/>
          </a:xfrm>
          <a:prstGeom prst="rect">
            <a:avLst/>
          </a:prstGeom>
          <a:noFill/>
          <a:ln>
            <a:noFill/>
          </a:ln>
        </p:spPr>
      </p:pic>
      <p:sp>
        <p:nvSpPr>
          <p:cNvPr id="2" name="Espace réservé du numéro de diapositive 1">
            <a:extLst>
              <a:ext uri="{FF2B5EF4-FFF2-40B4-BE49-F238E27FC236}">
                <a16:creationId xmlns:a16="http://schemas.microsoft.com/office/drawing/2014/main" id="{31B5D420-2D72-4479-B2A2-D4C3DFC8FBC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12</a:t>
            </a:fld>
            <a:endParaRPr lang="fr-F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9"/>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FR" dirty="0"/>
              <a:t>Exemple d’IHM</a:t>
            </a:r>
            <a:endParaRPr dirty="0"/>
          </a:p>
        </p:txBody>
      </p:sp>
      <p:sp>
        <p:nvSpPr>
          <p:cNvPr id="222" name="Google Shape;222;p29"/>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100"/>
              <a:buFont typeface="Arial"/>
              <a:buNone/>
            </a:pPr>
            <a:r>
              <a:rPr lang="fr" sz="1400"/>
              <a:t> L’écran tactile permettra de visualiser la valeur courante de la mesure de la température de l’eau ainsi que l’état de la régulation (chauffage activé ou pas, bulleur activé ou pas et valeur de la consigne)</a:t>
            </a:r>
            <a:endParaRPr sz="1400"/>
          </a:p>
          <a:p>
            <a:pPr marL="0" lvl="0" indent="0" algn="l" rtl="0">
              <a:lnSpc>
                <a:spcPct val="115000"/>
              </a:lnSpc>
              <a:spcBef>
                <a:spcPts val="1600"/>
              </a:spcBef>
              <a:spcAft>
                <a:spcPts val="1600"/>
              </a:spcAft>
              <a:buSzPts val="1800"/>
              <a:buNone/>
            </a:pPr>
            <a:endParaRPr/>
          </a:p>
        </p:txBody>
      </p:sp>
      <p:pic>
        <p:nvPicPr>
          <p:cNvPr id="223" name="Google Shape;223;p29"/>
          <p:cNvPicPr preferRelativeResize="0"/>
          <p:nvPr/>
        </p:nvPicPr>
        <p:blipFill rotWithShape="1">
          <a:blip r:embed="rId3">
            <a:alphaModFix/>
          </a:blip>
          <a:srcRect/>
          <a:stretch/>
        </p:blipFill>
        <p:spPr>
          <a:xfrm>
            <a:off x="2034650" y="2002875"/>
            <a:ext cx="5074675" cy="2566000"/>
          </a:xfrm>
          <a:prstGeom prst="rect">
            <a:avLst/>
          </a:prstGeom>
          <a:noFill/>
          <a:ln>
            <a:noFill/>
          </a:ln>
        </p:spPr>
      </p:pic>
      <p:sp>
        <p:nvSpPr>
          <p:cNvPr id="2" name="Espace réservé du numéro de diapositive 1">
            <a:extLst>
              <a:ext uri="{FF2B5EF4-FFF2-40B4-BE49-F238E27FC236}">
                <a16:creationId xmlns:a16="http://schemas.microsoft.com/office/drawing/2014/main" id="{9E4C4347-8524-4858-8F9E-DD8BDE5286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13</a:t>
            </a:fld>
            <a:endParaRPr lang="fr-F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96820F0-0B85-4F50-9FF7-8564668C2C0F}"/>
              </a:ext>
            </a:extLst>
          </p:cNvPr>
          <p:cNvSpPr>
            <a:spLocks noGrp="1"/>
          </p:cNvSpPr>
          <p:nvPr>
            <p:ph type="title"/>
          </p:nvPr>
        </p:nvSpPr>
        <p:spPr/>
        <p:txBody>
          <a:bodyPr/>
          <a:lstStyle/>
          <a:p>
            <a:r>
              <a:rPr lang="fr-FR" dirty="0"/>
              <a:t>Ecran tactile</a:t>
            </a:r>
          </a:p>
        </p:txBody>
      </p:sp>
      <p:pic>
        <p:nvPicPr>
          <p:cNvPr id="4" name="Image 3">
            <a:extLst>
              <a:ext uri="{FF2B5EF4-FFF2-40B4-BE49-F238E27FC236}">
                <a16:creationId xmlns:a16="http://schemas.microsoft.com/office/drawing/2014/main" id="{01303CB9-2670-4E73-A34C-D62664CDE6A4}"/>
              </a:ext>
            </a:extLst>
          </p:cNvPr>
          <p:cNvPicPr>
            <a:picLocks noChangeAspect="1"/>
          </p:cNvPicPr>
          <p:nvPr/>
        </p:nvPicPr>
        <p:blipFill>
          <a:blip r:embed="rId2"/>
          <a:stretch>
            <a:fillRect/>
          </a:stretch>
        </p:blipFill>
        <p:spPr>
          <a:xfrm>
            <a:off x="623400" y="1069073"/>
            <a:ext cx="7868450" cy="3664427"/>
          </a:xfrm>
          <a:prstGeom prst="rect">
            <a:avLst/>
          </a:prstGeom>
        </p:spPr>
      </p:pic>
      <p:sp>
        <p:nvSpPr>
          <p:cNvPr id="5" name="Ellipse 4">
            <a:extLst>
              <a:ext uri="{FF2B5EF4-FFF2-40B4-BE49-F238E27FC236}">
                <a16:creationId xmlns:a16="http://schemas.microsoft.com/office/drawing/2014/main" id="{CB395F79-8526-4F6A-8D70-D91E78E3DB1B}"/>
              </a:ext>
            </a:extLst>
          </p:cNvPr>
          <p:cNvSpPr/>
          <p:nvPr/>
        </p:nvSpPr>
        <p:spPr>
          <a:xfrm>
            <a:off x="706931" y="1221761"/>
            <a:ext cx="3419395" cy="54556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Espace réservé du numéro de diapositive 2">
            <a:extLst>
              <a:ext uri="{FF2B5EF4-FFF2-40B4-BE49-F238E27FC236}">
                <a16:creationId xmlns:a16="http://schemas.microsoft.com/office/drawing/2014/main" id="{C8CE25AE-3AAC-4CB4-86B5-116F26D84CC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14</a:t>
            </a:fld>
            <a:endParaRPr lang="fr-FR"/>
          </a:p>
        </p:txBody>
      </p:sp>
    </p:spTree>
    <p:extLst>
      <p:ext uri="{BB962C8B-B14F-4D97-AF65-F5344CB8AC3E}">
        <p14:creationId xmlns:p14="http://schemas.microsoft.com/office/powerpoint/2010/main" val="1656326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2"/>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Module température </a:t>
            </a:r>
            <a:endParaRPr/>
          </a:p>
        </p:txBody>
      </p:sp>
      <p:sp>
        <p:nvSpPr>
          <p:cNvPr id="156" name="Google Shape;156;p22"/>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endParaRPr/>
          </a:p>
        </p:txBody>
      </p:sp>
      <p:pic>
        <p:nvPicPr>
          <p:cNvPr id="157" name="Google Shape;157;p22"/>
          <p:cNvPicPr preferRelativeResize="0"/>
          <p:nvPr/>
        </p:nvPicPr>
        <p:blipFill rotWithShape="1">
          <a:blip r:embed="rId3">
            <a:alphaModFix/>
          </a:blip>
          <a:srcRect/>
          <a:stretch/>
        </p:blipFill>
        <p:spPr>
          <a:xfrm>
            <a:off x="5910866" y="2535475"/>
            <a:ext cx="3233134" cy="2254850"/>
          </a:xfrm>
          <a:prstGeom prst="rect">
            <a:avLst/>
          </a:prstGeom>
          <a:noFill/>
          <a:ln>
            <a:noFill/>
          </a:ln>
        </p:spPr>
      </p:pic>
      <p:pic>
        <p:nvPicPr>
          <p:cNvPr id="158" name="Google Shape;158;p22"/>
          <p:cNvPicPr preferRelativeResize="0"/>
          <p:nvPr/>
        </p:nvPicPr>
        <p:blipFill rotWithShape="1">
          <a:blip r:embed="rId4">
            <a:alphaModFix/>
          </a:blip>
          <a:srcRect/>
          <a:stretch/>
        </p:blipFill>
        <p:spPr>
          <a:xfrm>
            <a:off x="465424" y="1765823"/>
            <a:ext cx="1962402" cy="2609146"/>
          </a:xfrm>
          <a:prstGeom prst="rect">
            <a:avLst/>
          </a:prstGeom>
          <a:noFill/>
          <a:ln>
            <a:noFill/>
          </a:ln>
        </p:spPr>
      </p:pic>
      <p:pic>
        <p:nvPicPr>
          <p:cNvPr id="159" name="Google Shape;159;p22"/>
          <p:cNvPicPr preferRelativeResize="0"/>
          <p:nvPr/>
        </p:nvPicPr>
        <p:blipFill rotWithShape="1">
          <a:blip r:embed="rId5">
            <a:alphaModFix/>
          </a:blip>
          <a:srcRect/>
          <a:stretch/>
        </p:blipFill>
        <p:spPr>
          <a:xfrm>
            <a:off x="2959624" y="2042875"/>
            <a:ext cx="2628550" cy="2254850"/>
          </a:xfrm>
          <a:prstGeom prst="rect">
            <a:avLst/>
          </a:prstGeom>
          <a:noFill/>
          <a:ln>
            <a:noFill/>
          </a:ln>
        </p:spPr>
      </p:pic>
      <p:pic>
        <p:nvPicPr>
          <p:cNvPr id="160" name="Google Shape;160;p22"/>
          <p:cNvPicPr preferRelativeResize="0"/>
          <p:nvPr/>
        </p:nvPicPr>
        <p:blipFill rotWithShape="1">
          <a:blip r:embed="rId6">
            <a:alphaModFix/>
          </a:blip>
          <a:srcRect/>
          <a:stretch/>
        </p:blipFill>
        <p:spPr>
          <a:xfrm>
            <a:off x="6241999" y="49613"/>
            <a:ext cx="1962401" cy="2268562"/>
          </a:xfrm>
          <a:prstGeom prst="rect">
            <a:avLst/>
          </a:prstGeom>
          <a:noFill/>
          <a:ln>
            <a:noFill/>
          </a:ln>
        </p:spPr>
      </p:pic>
      <p:sp>
        <p:nvSpPr>
          <p:cNvPr id="2" name="Espace réservé du numéro de diapositive 1">
            <a:extLst>
              <a:ext uri="{FF2B5EF4-FFF2-40B4-BE49-F238E27FC236}">
                <a16:creationId xmlns:a16="http://schemas.microsoft.com/office/drawing/2014/main" id="{3E17513B-D0F4-4AF7-8884-41E24E78E30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15</a:t>
            </a:fld>
            <a:endParaRPr lang="fr-F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4"/>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Module température</a:t>
            </a:r>
            <a:endParaRPr/>
          </a:p>
        </p:txBody>
      </p:sp>
      <p:sp>
        <p:nvSpPr>
          <p:cNvPr id="171" name="Google Shape;171;p24"/>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endParaRPr/>
          </a:p>
        </p:txBody>
      </p:sp>
      <p:sp>
        <p:nvSpPr>
          <p:cNvPr id="172" name="Google Shape;172;p24"/>
          <p:cNvSpPr txBox="1">
            <a:spLocks noGrp="1"/>
          </p:cNvSpPr>
          <p:nvPr>
            <p:ph type="body" idx="4294967295"/>
          </p:nvPr>
        </p:nvSpPr>
        <p:spPr>
          <a:xfrm>
            <a:off x="0" y="1860550"/>
            <a:ext cx="8521700" cy="3338513"/>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100"/>
              <a:buFont typeface="Arial"/>
              <a:buNone/>
            </a:pPr>
            <a:endParaRPr sz="1100">
              <a:solidFill>
                <a:srgbClr val="000000"/>
              </a:solidFill>
              <a:latin typeface="Arial"/>
              <a:ea typeface="Arial"/>
              <a:cs typeface="Arial"/>
              <a:sym typeface="Arial"/>
            </a:endParaRPr>
          </a:p>
          <a:p>
            <a:pPr marL="0" lvl="0" indent="0" algn="l" rtl="0">
              <a:lnSpc>
                <a:spcPct val="115000"/>
              </a:lnSpc>
              <a:spcBef>
                <a:spcPts val="0"/>
              </a:spcBef>
              <a:spcAft>
                <a:spcPts val="0"/>
              </a:spcAft>
              <a:buClr>
                <a:srgbClr val="000000"/>
              </a:buClr>
              <a:buSzPts val="1100"/>
              <a:buFont typeface="Arial"/>
              <a:buNone/>
            </a:pPr>
            <a:endParaRPr sz="1100">
              <a:solidFill>
                <a:srgbClr val="000000"/>
              </a:solidFill>
              <a:latin typeface="Arial"/>
              <a:ea typeface="Arial"/>
              <a:cs typeface="Arial"/>
              <a:sym typeface="Arial"/>
            </a:endParaRPr>
          </a:p>
          <a:p>
            <a:pPr marL="0" lvl="0" indent="0" algn="l" rtl="0">
              <a:lnSpc>
                <a:spcPct val="115000"/>
              </a:lnSpc>
              <a:spcBef>
                <a:spcPts val="0"/>
              </a:spcBef>
              <a:spcAft>
                <a:spcPts val="0"/>
              </a:spcAft>
              <a:buClr>
                <a:srgbClr val="000000"/>
              </a:buClr>
              <a:buSzPts val="1100"/>
              <a:buFont typeface="Arial"/>
              <a:buNone/>
            </a:pPr>
            <a:endParaRPr sz="1100">
              <a:solidFill>
                <a:srgbClr val="000000"/>
              </a:solidFill>
              <a:latin typeface="Arial"/>
              <a:ea typeface="Arial"/>
              <a:cs typeface="Arial"/>
              <a:sym typeface="Arial"/>
            </a:endParaRPr>
          </a:p>
          <a:p>
            <a:pPr marL="0" lvl="0" indent="0" algn="l" rtl="0">
              <a:lnSpc>
                <a:spcPct val="115000"/>
              </a:lnSpc>
              <a:spcBef>
                <a:spcPts val="0"/>
              </a:spcBef>
              <a:spcAft>
                <a:spcPts val="1600"/>
              </a:spcAft>
              <a:buSzPts val="1800"/>
              <a:buNone/>
            </a:pPr>
            <a:endParaRPr/>
          </a:p>
        </p:txBody>
      </p:sp>
      <p:sp>
        <p:nvSpPr>
          <p:cNvPr id="173" name="Google Shape;173;p24"/>
          <p:cNvSpPr txBox="1"/>
          <p:nvPr/>
        </p:nvSpPr>
        <p:spPr>
          <a:xfrm>
            <a:off x="1457591" y="1015474"/>
            <a:ext cx="3231300" cy="376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24"/>
          <p:cNvSpPr/>
          <p:nvPr/>
        </p:nvSpPr>
        <p:spPr>
          <a:xfrm>
            <a:off x="453350" y="2047627"/>
            <a:ext cx="959700" cy="319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fr" sz="1200" b="0" i="0" u="none" strike="noStrike" cap="none">
                <a:solidFill>
                  <a:srgbClr val="980000"/>
                </a:solidFill>
                <a:latin typeface="Arial"/>
                <a:ea typeface="Arial"/>
                <a:cs typeface="Arial"/>
                <a:sym typeface="Arial"/>
              </a:rPr>
              <a:t>Ecran tactile</a:t>
            </a:r>
            <a:endParaRPr sz="1200" b="0" i="0" u="none" strike="noStrike" cap="none">
              <a:solidFill>
                <a:srgbClr val="980000"/>
              </a:solidFill>
              <a:latin typeface="Arial"/>
              <a:ea typeface="Arial"/>
              <a:cs typeface="Arial"/>
              <a:sym typeface="Arial"/>
            </a:endParaRPr>
          </a:p>
        </p:txBody>
      </p:sp>
      <p:sp>
        <p:nvSpPr>
          <p:cNvPr id="175" name="Google Shape;175;p24"/>
          <p:cNvSpPr/>
          <p:nvPr/>
        </p:nvSpPr>
        <p:spPr>
          <a:xfrm>
            <a:off x="2177625" y="1268925"/>
            <a:ext cx="1722000" cy="2130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Nano Ordinateur</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24"/>
          <p:cNvSpPr/>
          <p:nvPr/>
        </p:nvSpPr>
        <p:spPr>
          <a:xfrm>
            <a:off x="4578449" y="1708625"/>
            <a:ext cx="1089600" cy="1674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Interfaces sortie</a:t>
            </a:r>
            <a:endParaRPr sz="1400" b="0" i="0" u="none" strike="noStrike" cap="none">
              <a:solidFill>
                <a:srgbClr val="000000"/>
              </a:solidFill>
              <a:latin typeface="Arial"/>
              <a:ea typeface="Arial"/>
              <a:cs typeface="Arial"/>
              <a:sym typeface="Arial"/>
            </a:endParaRPr>
          </a:p>
        </p:txBody>
      </p:sp>
      <p:sp>
        <p:nvSpPr>
          <p:cNvPr id="177" name="Google Shape;177;p24"/>
          <p:cNvSpPr/>
          <p:nvPr/>
        </p:nvSpPr>
        <p:spPr>
          <a:xfrm>
            <a:off x="2458995" y="1732130"/>
            <a:ext cx="1228500" cy="5385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Base de données</a:t>
            </a:r>
            <a:endParaRPr sz="1400" b="0" i="0" u="none" strike="noStrike" cap="none">
              <a:solidFill>
                <a:srgbClr val="000000"/>
              </a:solidFill>
              <a:latin typeface="Arial"/>
              <a:ea typeface="Arial"/>
              <a:cs typeface="Arial"/>
              <a:sym typeface="Arial"/>
            </a:endParaRPr>
          </a:p>
        </p:txBody>
      </p:sp>
      <p:sp>
        <p:nvSpPr>
          <p:cNvPr id="178" name="Google Shape;178;p24"/>
          <p:cNvSpPr/>
          <p:nvPr/>
        </p:nvSpPr>
        <p:spPr>
          <a:xfrm>
            <a:off x="2331213" y="2579163"/>
            <a:ext cx="1414800" cy="577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Bassin-Expert</a:t>
            </a:r>
            <a:endParaRPr sz="1400" b="0" i="0" u="none" strike="noStrike" cap="none">
              <a:solidFill>
                <a:srgbClr val="000000"/>
              </a:solidFill>
              <a:latin typeface="Arial"/>
              <a:ea typeface="Arial"/>
              <a:cs typeface="Arial"/>
              <a:sym typeface="Arial"/>
            </a:endParaRPr>
          </a:p>
        </p:txBody>
      </p:sp>
      <p:cxnSp>
        <p:nvCxnSpPr>
          <p:cNvPr id="179" name="Google Shape;179;p24"/>
          <p:cNvCxnSpPr>
            <a:stCxn id="174" idx="3"/>
            <a:endCxn id="175" idx="1"/>
          </p:cNvCxnSpPr>
          <p:nvPr/>
        </p:nvCxnSpPr>
        <p:spPr>
          <a:xfrm>
            <a:off x="1413050" y="2207527"/>
            <a:ext cx="764700" cy="126600"/>
          </a:xfrm>
          <a:prstGeom prst="straightConnector1">
            <a:avLst/>
          </a:prstGeom>
          <a:noFill/>
          <a:ln w="9525" cap="flat" cmpd="sng">
            <a:solidFill>
              <a:schemeClr val="dk2"/>
            </a:solidFill>
            <a:prstDash val="solid"/>
            <a:round/>
            <a:headEnd type="none" w="sm" len="sm"/>
            <a:tailEnd type="none" w="sm" len="sm"/>
          </a:ln>
        </p:spPr>
      </p:cxnSp>
      <p:cxnSp>
        <p:nvCxnSpPr>
          <p:cNvPr id="180" name="Google Shape;180;p24"/>
          <p:cNvCxnSpPr>
            <a:stCxn id="175" idx="3"/>
            <a:endCxn id="176" idx="1"/>
          </p:cNvCxnSpPr>
          <p:nvPr/>
        </p:nvCxnSpPr>
        <p:spPr>
          <a:xfrm>
            <a:off x="3899625" y="2334225"/>
            <a:ext cx="678900" cy="211800"/>
          </a:xfrm>
          <a:prstGeom prst="straightConnector1">
            <a:avLst/>
          </a:prstGeom>
          <a:noFill/>
          <a:ln w="9525" cap="flat" cmpd="sng">
            <a:solidFill>
              <a:schemeClr val="dk2"/>
            </a:solidFill>
            <a:prstDash val="solid"/>
            <a:round/>
            <a:headEnd type="none" w="sm" len="sm"/>
            <a:tailEnd type="triangle" w="med" len="med"/>
          </a:ln>
        </p:spPr>
      </p:cxnSp>
      <p:sp>
        <p:nvSpPr>
          <p:cNvPr id="181" name="Google Shape;181;p24"/>
          <p:cNvSpPr/>
          <p:nvPr/>
        </p:nvSpPr>
        <p:spPr>
          <a:xfrm>
            <a:off x="6346874" y="2672225"/>
            <a:ext cx="1956300" cy="252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980000"/>
                </a:solidFill>
                <a:latin typeface="Arial"/>
                <a:ea typeface="Arial"/>
                <a:cs typeface="Arial"/>
                <a:sym typeface="Arial"/>
              </a:rPr>
              <a:t>Bulleur</a:t>
            </a:r>
            <a:endParaRPr sz="1400" b="0" i="0" u="none" strike="noStrike" cap="none">
              <a:solidFill>
                <a:srgbClr val="980000"/>
              </a:solidFill>
              <a:latin typeface="Arial"/>
              <a:ea typeface="Arial"/>
              <a:cs typeface="Arial"/>
              <a:sym typeface="Arial"/>
            </a:endParaRPr>
          </a:p>
        </p:txBody>
      </p:sp>
      <p:sp>
        <p:nvSpPr>
          <p:cNvPr id="182" name="Google Shape;182;p24"/>
          <p:cNvSpPr/>
          <p:nvPr/>
        </p:nvSpPr>
        <p:spPr>
          <a:xfrm>
            <a:off x="6346874" y="2003050"/>
            <a:ext cx="1956300" cy="252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980000"/>
                </a:solidFill>
                <a:latin typeface="Arial"/>
                <a:ea typeface="Arial"/>
                <a:cs typeface="Arial"/>
                <a:sym typeface="Arial"/>
              </a:rPr>
              <a:t>Chauffage</a:t>
            </a:r>
            <a:endParaRPr sz="1400" b="0" i="0" u="none" strike="noStrike" cap="none">
              <a:solidFill>
                <a:srgbClr val="980000"/>
              </a:solidFill>
              <a:latin typeface="Arial"/>
              <a:ea typeface="Arial"/>
              <a:cs typeface="Arial"/>
              <a:sym typeface="Arial"/>
            </a:endParaRPr>
          </a:p>
        </p:txBody>
      </p:sp>
      <p:sp>
        <p:nvSpPr>
          <p:cNvPr id="183" name="Google Shape;183;p24"/>
          <p:cNvSpPr/>
          <p:nvPr/>
        </p:nvSpPr>
        <p:spPr>
          <a:xfrm>
            <a:off x="2558775" y="3844725"/>
            <a:ext cx="959700" cy="3768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Interfaces entrée</a:t>
            </a:r>
            <a:endParaRPr sz="1400" b="0" i="0" u="none" strike="noStrike" cap="none">
              <a:solidFill>
                <a:srgbClr val="000000"/>
              </a:solidFill>
              <a:latin typeface="Arial"/>
              <a:ea typeface="Arial"/>
              <a:cs typeface="Arial"/>
              <a:sym typeface="Arial"/>
            </a:endParaRPr>
          </a:p>
        </p:txBody>
      </p:sp>
      <p:sp>
        <p:nvSpPr>
          <p:cNvPr id="184" name="Google Shape;184;p24"/>
          <p:cNvSpPr/>
          <p:nvPr/>
        </p:nvSpPr>
        <p:spPr>
          <a:xfrm>
            <a:off x="3899626" y="3794172"/>
            <a:ext cx="1162200" cy="477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température</a:t>
            </a:r>
            <a:endParaRPr sz="1400" b="0" i="0" u="none" strike="noStrike" cap="none">
              <a:solidFill>
                <a:srgbClr val="000000"/>
              </a:solidFill>
              <a:latin typeface="Arial"/>
              <a:ea typeface="Arial"/>
              <a:cs typeface="Arial"/>
              <a:sym typeface="Arial"/>
            </a:endParaRPr>
          </a:p>
        </p:txBody>
      </p:sp>
      <p:cxnSp>
        <p:nvCxnSpPr>
          <p:cNvPr id="185" name="Google Shape;185;p24"/>
          <p:cNvCxnSpPr>
            <a:stCxn id="176" idx="3"/>
            <a:endCxn id="182" idx="1"/>
          </p:cNvCxnSpPr>
          <p:nvPr/>
        </p:nvCxnSpPr>
        <p:spPr>
          <a:xfrm rot="10800000" flipH="1">
            <a:off x="5668049" y="2129075"/>
            <a:ext cx="678900" cy="417000"/>
          </a:xfrm>
          <a:prstGeom prst="straightConnector1">
            <a:avLst/>
          </a:prstGeom>
          <a:noFill/>
          <a:ln w="9525" cap="flat" cmpd="sng">
            <a:solidFill>
              <a:schemeClr val="dk2"/>
            </a:solidFill>
            <a:prstDash val="solid"/>
            <a:round/>
            <a:headEnd type="none" w="sm" len="sm"/>
            <a:tailEnd type="none" w="sm" len="sm"/>
          </a:ln>
        </p:spPr>
      </p:cxnSp>
      <p:cxnSp>
        <p:nvCxnSpPr>
          <p:cNvPr id="186" name="Google Shape;186;p24"/>
          <p:cNvCxnSpPr>
            <a:stCxn id="176" idx="3"/>
            <a:endCxn id="181" idx="1"/>
          </p:cNvCxnSpPr>
          <p:nvPr/>
        </p:nvCxnSpPr>
        <p:spPr>
          <a:xfrm>
            <a:off x="5668049" y="2546075"/>
            <a:ext cx="678900" cy="252300"/>
          </a:xfrm>
          <a:prstGeom prst="straightConnector1">
            <a:avLst/>
          </a:prstGeom>
          <a:noFill/>
          <a:ln w="9525" cap="flat" cmpd="sng">
            <a:solidFill>
              <a:schemeClr val="dk2"/>
            </a:solidFill>
            <a:prstDash val="solid"/>
            <a:round/>
            <a:headEnd type="none" w="sm" len="sm"/>
            <a:tailEnd type="none" w="sm" len="sm"/>
          </a:ln>
        </p:spPr>
      </p:cxnSp>
      <p:cxnSp>
        <p:nvCxnSpPr>
          <p:cNvPr id="187" name="Google Shape;187;p24"/>
          <p:cNvCxnSpPr>
            <a:stCxn id="183" idx="0"/>
            <a:endCxn id="175" idx="2"/>
          </p:cNvCxnSpPr>
          <p:nvPr/>
        </p:nvCxnSpPr>
        <p:spPr>
          <a:xfrm rot="10800000">
            <a:off x="3038625" y="3399525"/>
            <a:ext cx="0" cy="445200"/>
          </a:xfrm>
          <a:prstGeom prst="straightConnector1">
            <a:avLst/>
          </a:prstGeom>
          <a:noFill/>
          <a:ln w="9525" cap="flat" cmpd="sng">
            <a:solidFill>
              <a:schemeClr val="dk2"/>
            </a:solidFill>
            <a:prstDash val="solid"/>
            <a:round/>
            <a:headEnd type="none" w="sm" len="sm"/>
            <a:tailEnd type="triangle" w="med" len="med"/>
          </a:ln>
        </p:spPr>
      </p:cxnSp>
      <p:cxnSp>
        <p:nvCxnSpPr>
          <p:cNvPr id="188" name="Google Shape;188;p24"/>
          <p:cNvCxnSpPr>
            <a:endCxn id="184" idx="1"/>
          </p:cNvCxnSpPr>
          <p:nvPr/>
        </p:nvCxnSpPr>
        <p:spPr>
          <a:xfrm rot="10800000" flipH="1">
            <a:off x="3450226" y="4033122"/>
            <a:ext cx="449400" cy="29100"/>
          </a:xfrm>
          <a:prstGeom prst="straightConnector1">
            <a:avLst/>
          </a:prstGeom>
          <a:noFill/>
          <a:ln w="9525" cap="flat" cmpd="sng">
            <a:solidFill>
              <a:schemeClr val="dk2"/>
            </a:solidFill>
            <a:prstDash val="solid"/>
            <a:round/>
            <a:headEnd type="none" w="sm" len="sm"/>
            <a:tailEnd type="none" w="sm" len="sm"/>
          </a:ln>
        </p:spPr>
      </p:cxnSp>
      <p:sp>
        <p:nvSpPr>
          <p:cNvPr id="2" name="Espace réservé du numéro de diapositive 1">
            <a:extLst>
              <a:ext uri="{FF2B5EF4-FFF2-40B4-BE49-F238E27FC236}">
                <a16:creationId xmlns:a16="http://schemas.microsoft.com/office/drawing/2014/main" id="{6A77597A-C899-40C9-96FE-79B80F06CCC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16</a:t>
            </a:fld>
            <a:endParaRPr lang="fr-F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5"/>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Chambre de filtration biologique</a:t>
            </a:r>
            <a:endParaRPr/>
          </a:p>
        </p:txBody>
      </p:sp>
      <p:sp>
        <p:nvSpPr>
          <p:cNvPr id="194" name="Google Shape;194;p25"/>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fr" sz="1400"/>
              <a:t>Chambre de filtration biologique : </a:t>
            </a:r>
            <a:endParaRPr sz="1400"/>
          </a:p>
          <a:p>
            <a:pPr marL="457200" lvl="0" indent="-317500" algn="l" rtl="0">
              <a:lnSpc>
                <a:spcPct val="115000"/>
              </a:lnSpc>
              <a:spcBef>
                <a:spcPts val="1600"/>
              </a:spcBef>
              <a:spcAft>
                <a:spcPts val="0"/>
              </a:spcAft>
              <a:buSzPts val="1400"/>
              <a:buChar char="-"/>
            </a:pPr>
            <a:r>
              <a:rPr lang="fr" sz="1400"/>
              <a:t>1ère mousse bloque les grosse impuretés </a:t>
            </a:r>
            <a:endParaRPr sz="1400"/>
          </a:p>
          <a:p>
            <a:pPr marL="457200" lvl="0" indent="-317500" algn="l" rtl="0">
              <a:lnSpc>
                <a:spcPct val="115000"/>
              </a:lnSpc>
              <a:spcBef>
                <a:spcPts val="0"/>
              </a:spcBef>
              <a:spcAft>
                <a:spcPts val="0"/>
              </a:spcAft>
              <a:buSzPts val="1400"/>
              <a:buChar char="-"/>
            </a:pPr>
            <a:r>
              <a:rPr lang="fr" sz="1400"/>
              <a:t>2ème mousse blocage d’impuretés de taille</a:t>
            </a:r>
            <a:endParaRPr sz="1400"/>
          </a:p>
          <a:p>
            <a:pPr marL="0" lvl="0" indent="0" algn="l" rtl="0">
              <a:lnSpc>
                <a:spcPct val="115000"/>
              </a:lnSpc>
              <a:spcBef>
                <a:spcPts val="0"/>
              </a:spcBef>
              <a:spcAft>
                <a:spcPts val="0"/>
              </a:spcAft>
              <a:buNone/>
            </a:pPr>
            <a:r>
              <a:rPr lang="fr" sz="1400"/>
              <a:t>moyenne</a:t>
            </a:r>
            <a:endParaRPr sz="1400"/>
          </a:p>
          <a:p>
            <a:pPr marL="457200" lvl="0" indent="-317500" algn="l" rtl="0">
              <a:lnSpc>
                <a:spcPct val="115000"/>
              </a:lnSpc>
              <a:spcBef>
                <a:spcPts val="0"/>
              </a:spcBef>
              <a:spcAft>
                <a:spcPts val="0"/>
              </a:spcAft>
              <a:buSzPts val="1400"/>
              <a:buChar char="-"/>
            </a:pPr>
            <a:r>
              <a:rPr lang="fr" sz="1400"/>
              <a:t>3ème mousse retient les microparticules</a:t>
            </a:r>
            <a:endParaRPr sz="1400"/>
          </a:p>
          <a:p>
            <a:pPr marL="0" lvl="0" indent="0" algn="l" rtl="0">
              <a:lnSpc>
                <a:spcPct val="115000"/>
              </a:lnSpc>
              <a:spcBef>
                <a:spcPts val="1600"/>
              </a:spcBef>
              <a:spcAft>
                <a:spcPts val="0"/>
              </a:spcAft>
              <a:buSzPts val="1800"/>
              <a:buNone/>
            </a:pPr>
            <a:r>
              <a:rPr lang="fr" sz="1400"/>
              <a:t>filtrage continu de l’eau afin d’éliminer</a:t>
            </a:r>
            <a:endParaRPr sz="1400"/>
          </a:p>
          <a:p>
            <a:pPr marL="0" lvl="0" indent="0" algn="l" rtl="0">
              <a:lnSpc>
                <a:spcPct val="115000"/>
              </a:lnSpc>
              <a:spcBef>
                <a:spcPts val="1600"/>
              </a:spcBef>
              <a:spcAft>
                <a:spcPts val="0"/>
              </a:spcAft>
              <a:buClr>
                <a:srgbClr val="000000"/>
              </a:buClr>
              <a:buSzPts val="1100"/>
              <a:buFont typeface="Arial"/>
              <a:buNone/>
            </a:pPr>
            <a:r>
              <a:rPr lang="fr" sz="1400"/>
              <a:t>toutes les impuretés solides et d’assurer l’oxydation</a:t>
            </a:r>
            <a:endParaRPr sz="1400"/>
          </a:p>
          <a:p>
            <a:pPr marL="0" lvl="0" indent="0" algn="l" rtl="0">
              <a:lnSpc>
                <a:spcPct val="115000"/>
              </a:lnSpc>
              <a:spcBef>
                <a:spcPts val="1600"/>
              </a:spcBef>
              <a:spcAft>
                <a:spcPts val="0"/>
              </a:spcAft>
              <a:buSzPts val="1800"/>
              <a:buNone/>
            </a:pPr>
            <a:r>
              <a:rPr lang="fr" sz="1400"/>
              <a:t>des protides, nitrites et nitrates.</a:t>
            </a:r>
            <a:endParaRPr sz="1400"/>
          </a:p>
          <a:p>
            <a:pPr marL="0" lvl="0" indent="0" algn="l" rtl="0">
              <a:lnSpc>
                <a:spcPct val="115000"/>
              </a:lnSpc>
              <a:spcBef>
                <a:spcPts val="1600"/>
              </a:spcBef>
              <a:spcAft>
                <a:spcPts val="1600"/>
              </a:spcAft>
              <a:buSzPts val="1800"/>
              <a:buNone/>
            </a:pPr>
            <a:endParaRPr sz="1400"/>
          </a:p>
        </p:txBody>
      </p:sp>
      <p:pic>
        <p:nvPicPr>
          <p:cNvPr id="195" name="Google Shape;195;p25"/>
          <p:cNvPicPr preferRelativeResize="0"/>
          <p:nvPr/>
        </p:nvPicPr>
        <p:blipFill rotWithShape="1">
          <a:blip r:embed="rId3">
            <a:alphaModFix/>
          </a:blip>
          <a:srcRect/>
          <a:stretch/>
        </p:blipFill>
        <p:spPr>
          <a:xfrm>
            <a:off x="4963000" y="1430400"/>
            <a:ext cx="4181001" cy="3238500"/>
          </a:xfrm>
          <a:prstGeom prst="rect">
            <a:avLst/>
          </a:prstGeom>
          <a:noFill/>
          <a:ln>
            <a:noFill/>
          </a:ln>
        </p:spPr>
      </p:pic>
      <p:sp>
        <p:nvSpPr>
          <p:cNvPr id="2" name="Espace réservé du numéro de diapositive 1">
            <a:extLst>
              <a:ext uri="{FF2B5EF4-FFF2-40B4-BE49-F238E27FC236}">
                <a16:creationId xmlns:a16="http://schemas.microsoft.com/office/drawing/2014/main" id="{905C474F-B0DC-4974-86C7-5B3AE5F1663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17</a:t>
            </a:fld>
            <a:endParaRPr lang="fr-F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6"/>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Capteur de température Numérique</a:t>
            </a:r>
            <a:endParaRPr/>
          </a:p>
        </p:txBody>
      </p:sp>
      <p:sp>
        <p:nvSpPr>
          <p:cNvPr id="201" name="Google Shape;201;p26"/>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fr" sz="1400">
                <a:latin typeface="Arial"/>
                <a:ea typeface="Arial"/>
                <a:cs typeface="Arial"/>
                <a:sym typeface="Arial"/>
              </a:rPr>
              <a:t>Le « Module Température » qui permet de relever des mesures, de les archiver dans une base de données . </a:t>
            </a:r>
            <a:endParaRPr sz="1400">
              <a:latin typeface="Arial"/>
              <a:ea typeface="Arial"/>
              <a:cs typeface="Arial"/>
              <a:sym typeface="Arial"/>
            </a:endParaRPr>
          </a:p>
          <a:p>
            <a:pPr marL="0" lvl="0" indent="0" algn="l" rtl="0">
              <a:lnSpc>
                <a:spcPct val="115000"/>
              </a:lnSpc>
              <a:spcBef>
                <a:spcPts val="0"/>
              </a:spcBef>
              <a:spcAft>
                <a:spcPts val="0"/>
              </a:spcAft>
              <a:buSzPts val="1800"/>
              <a:buNone/>
            </a:pPr>
            <a:endParaRPr sz="1400">
              <a:latin typeface="Arial"/>
              <a:ea typeface="Arial"/>
              <a:cs typeface="Arial"/>
              <a:sym typeface="Arial"/>
            </a:endParaRPr>
          </a:p>
          <a:p>
            <a:pPr marL="0" lvl="0" indent="0" algn="l" rtl="0">
              <a:lnSpc>
                <a:spcPct val="115000"/>
              </a:lnSpc>
              <a:spcBef>
                <a:spcPts val="0"/>
              </a:spcBef>
              <a:spcAft>
                <a:spcPts val="0"/>
              </a:spcAft>
              <a:buSzPts val="1800"/>
              <a:buNone/>
            </a:pPr>
            <a:r>
              <a:rPr lang="fr" sz="1400">
                <a:latin typeface="Arial"/>
                <a:ea typeface="Arial"/>
                <a:cs typeface="Arial"/>
                <a:sym typeface="Arial"/>
              </a:rPr>
              <a:t>Périodicité de la mesure : 1 minute</a:t>
            </a:r>
            <a:endParaRPr sz="1400">
              <a:latin typeface="Arial"/>
              <a:ea typeface="Arial"/>
              <a:cs typeface="Arial"/>
              <a:sym typeface="Arial"/>
            </a:endParaRPr>
          </a:p>
          <a:p>
            <a:pPr marL="0" lvl="0" indent="0" algn="l" rtl="0">
              <a:lnSpc>
                <a:spcPct val="115000"/>
              </a:lnSpc>
              <a:spcBef>
                <a:spcPts val="1600"/>
              </a:spcBef>
              <a:spcAft>
                <a:spcPts val="0"/>
              </a:spcAft>
              <a:buSzPts val="1800"/>
              <a:buNone/>
            </a:pPr>
            <a:r>
              <a:rPr lang="fr" sz="1400">
                <a:latin typeface="Arial"/>
                <a:ea typeface="Arial"/>
                <a:cs typeface="Arial"/>
                <a:sym typeface="Arial"/>
              </a:rPr>
              <a:t>Précision : 0.5 °C</a:t>
            </a:r>
            <a:endParaRPr sz="1400">
              <a:latin typeface="Arial"/>
              <a:ea typeface="Arial"/>
              <a:cs typeface="Arial"/>
              <a:sym typeface="Arial"/>
            </a:endParaRPr>
          </a:p>
          <a:p>
            <a:pPr marL="0" lvl="0" indent="0" algn="l" rtl="0">
              <a:lnSpc>
                <a:spcPct val="115000"/>
              </a:lnSpc>
              <a:spcBef>
                <a:spcPts val="1600"/>
              </a:spcBef>
              <a:spcAft>
                <a:spcPts val="0"/>
              </a:spcAft>
              <a:buSzPts val="1800"/>
              <a:buNone/>
            </a:pPr>
            <a:endParaRPr sz="1400"/>
          </a:p>
          <a:p>
            <a:pPr marL="0" lvl="0" indent="0" algn="l" rtl="0">
              <a:lnSpc>
                <a:spcPct val="115000"/>
              </a:lnSpc>
              <a:spcBef>
                <a:spcPts val="1600"/>
              </a:spcBef>
              <a:spcAft>
                <a:spcPts val="0"/>
              </a:spcAft>
              <a:buClr>
                <a:srgbClr val="000000"/>
              </a:buClr>
              <a:buSzPts val="1100"/>
              <a:buFont typeface="Arial"/>
              <a:buNone/>
            </a:pPr>
            <a:endParaRPr sz="1400"/>
          </a:p>
          <a:p>
            <a:pPr marL="0" lvl="0" indent="0" algn="l" rtl="0">
              <a:lnSpc>
                <a:spcPct val="115000"/>
              </a:lnSpc>
              <a:spcBef>
                <a:spcPts val="1600"/>
              </a:spcBef>
              <a:spcAft>
                <a:spcPts val="0"/>
              </a:spcAft>
              <a:buSzPts val="1800"/>
              <a:buNone/>
            </a:pPr>
            <a:endParaRPr sz="1400"/>
          </a:p>
          <a:p>
            <a:pPr marL="0" lvl="0" indent="0" algn="l" rtl="0">
              <a:lnSpc>
                <a:spcPct val="115000"/>
              </a:lnSpc>
              <a:spcBef>
                <a:spcPts val="1600"/>
              </a:spcBef>
              <a:spcAft>
                <a:spcPts val="0"/>
              </a:spcAft>
              <a:buClr>
                <a:srgbClr val="000000"/>
              </a:buClr>
              <a:buSzPts val="1100"/>
              <a:buFont typeface="Arial"/>
              <a:buNone/>
            </a:pPr>
            <a:endParaRPr sz="1400"/>
          </a:p>
          <a:p>
            <a:pPr marL="0" lvl="0" indent="0" algn="l" rtl="0">
              <a:lnSpc>
                <a:spcPct val="115000"/>
              </a:lnSpc>
              <a:spcBef>
                <a:spcPts val="1600"/>
              </a:spcBef>
              <a:spcAft>
                <a:spcPts val="1600"/>
              </a:spcAft>
              <a:buSzPts val="1800"/>
              <a:buNone/>
            </a:pPr>
            <a:endParaRPr/>
          </a:p>
        </p:txBody>
      </p:sp>
      <p:pic>
        <p:nvPicPr>
          <p:cNvPr id="202" name="Google Shape;202;p26"/>
          <p:cNvPicPr preferRelativeResize="0"/>
          <p:nvPr/>
        </p:nvPicPr>
        <p:blipFill rotWithShape="1">
          <a:blip r:embed="rId3">
            <a:alphaModFix/>
          </a:blip>
          <a:srcRect/>
          <a:stretch/>
        </p:blipFill>
        <p:spPr>
          <a:xfrm>
            <a:off x="5939425" y="2007400"/>
            <a:ext cx="2480121" cy="2742274"/>
          </a:xfrm>
          <a:prstGeom prst="rect">
            <a:avLst/>
          </a:prstGeom>
          <a:noFill/>
          <a:ln>
            <a:noFill/>
          </a:ln>
        </p:spPr>
      </p:pic>
      <p:sp>
        <p:nvSpPr>
          <p:cNvPr id="2" name="Espace réservé du numéro de diapositive 1">
            <a:extLst>
              <a:ext uri="{FF2B5EF4-FFF2-40B4-BE49-F238E27FC236}">
                <a16:creationId xmlns:a16="http://schemas.microsoft.com/office/drawing/2014/main" id="{CE6B662D-B0CF-4ABC-9DB5-C15155E1123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18</a:t>
            </a:fld>
            <a:endParaRPr lang="fr-F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7"/>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Pompe d’oxygène</a:t>
            </a:r>
            <a:endParaRPr/>
          </a:p>
        </p:txBody>
      </p:sp>
      <p:sp>
        <p:nvSpPr>
          <p:cNvPr id="208" name="Google Shape;208;p27"/>
          <p:cNvSpPr txBox="1">
            <a:spLocks noGrp="1"/>
          </p:cNvSpPr>
          <p:nvPr>
            <p:ph type="body" idx="1"/>
          </p:nvPr>
        </p:nvSpPr>
        <p:spPr>
          <a:xfrm>
            <a:off x="387900" y="1229875"/>
            <a:ext cx="8520600" cy="333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fr"/>
              <a:t>Pompe à air qui libère des bulles d’air en continue </a:t>
            </a:r>
            <a:endParaRPr/>
          </a:p>
          <a:p>
            <a:pPr marL="0" lvl="0" indent="0" algn="l" rtl="0">
              <a:lnSpc>
                <a:spcPct val="115000"/>
              </a:lnSpc>
              <a:spcBef>
                <a:spcPts val="1600"/>
              </a:spcBef>
              <a:spcAft>
                <a:spcPts val="0"/>
              </a:spcAft>
              <a:buClr>
                <a:srgbClr val="000000"/>
              </a:buClr>
              <a:buSzPts val="1100"/>
              <a:buFont typeface="Arial"/>
              <a:buNone/>
            </a:pPr>
            <a:r>
              <a:rPr lang="fr"/>
              <a:t>Consigne température entre 8 et 14°C</a:t>
            </a:r>
            <a:endParaRPr/>
          </a:p>
          <a:p>
            <a:pPr marL="0" lvl="0" indent="0" algn="l" rtl="0">
              <a:lnSpc>
                <a:spcPct val="115000"/>
              </a:lnSpc>
              <a:spcBef>
                <a:spcPts val="1600"/>
              </a:spcBef>
              <a:spcAft>
                <a:spcPts val="0"/>
              </a:spcAft>
              <a:buClr>
                <a:srgbClr val="000000"/>
              </a:buClr>
              <a:buSzPts val="1100"/>
              <a:buFont typeface="Arial"/>
              <a:buNone/>
            </a:pPr>
            <a:r>
              <a:rPr lang="fr"/>
              <a:t>seuil min = consigne - 4°C</a:t>
            </a:r>
            <a:endParaRPr/>
          </a:p>
          <a:p>
            <a:pPr marL="0" lvl="0" indent="0" algn="l" rtl="0">
              <a:lnSpc>
                <a:spcPct val="115000"/>
              </a:lnSpc>
              <a:spcBef>
                <a:spcPts val="1600"/>
              </a:spcBef>
              <a:spcAft>
                <a:spcPts val="1600"/>
              </a:spcAft>
              <a:buClr>
                <a:srgbClr val="000000"/>
              </a:buClr>
              <a:buSzPts val="1100"/>
              <a:buFont typeface="Arial"/>
              <a:buNone/>
            </a:pPr>
            <a:r>
              <a:rPr lang="fr"/>
              <a:t>seuil max = consigne + 6°C</a:t>
            </a:r>
            <a:endParaRPr/>
          </a:p>
        </p:txBody>
      </p:sp>
      <p:pic>
        <p:nvPicPr>
          <p:cNvPr id="209" name="Google Shape;209;p27"/>
          <p:cNvPicPr preferRelativeResize="0"/>
          <p:nvPr/>
        </p:nvPicPr>
        <p:blipFill rotWithShape="1">
          <a:blip r:embed="rId3">
            <a:alphaModFix/>
          </a:blip>
          <a:srcRect/>
          <a:stretch/>
        </p:blipFill>
        <p:spPr>
          <a:xfrm>
            <a:off x="5023321" y="2124396"/>
            <a:ext cx="3501100" cy="2254850"/>
          </a:xfrm>
          <a:prstGeom prst="rect">
            <a:avLst/>
          </a:prstGeom>
          <a:noFill/>
          <a:ln>
            <a:noFill/>
          </a:ln>
        </p:spPr>
      </p:pic>
      <p:sp>
        <p:nvSpPr>
          <p:cNvPr id="2" name="Espace réservé du numéro de diapositive 1">
            <a:extLst>
              <a:ext uri="{FF2B5EF4-FFF2-40B4-BE49-F238E27FC236}">
                <a16:creationId xmlns:a16="http://schemas.microsoft.com/office/drawing/2014/main" id="{2568A5E2-0978-48D7-8EDF-74ED60CA2CA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19</a:t>
            </a:fld>
            <a:endParaRPr lang="fr-F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Sommaire</a:t>
            </a:r>
            <a:endParaRPr/>
          </a:p>
          <a:p>
            <a:pPr marL="0" lvl="0" indent="0" algn="l" rtl="0">
              <a:lnSpc>
                <a:spcPct val="100000"/>
              </a:lnSpc>
              <a:spcBef>
                <a:spcPts val="0"/>
              </a:spcBef>
              <a:spcAft>
                <a:spcPts val="0"/>
              </a:spcAft>
              <a:buSzPts val="3000"/>
              <a:buNone/>
            </a:pPr>
            <a:endParaRPr/>
          </a:p>
        </p:txBody>
      </p:sp>
      <p:sp>
        <p:nvSpPr>
          <p:cNvPr id="93" name="Google Shape;93;p14"/>
          <p:cNvSpPr txBox="1">
            <a:spLocks noGrp="1"/>
          </p:cNvSpPr>
          <p:nvPr>
            <p:ph type="body" idx="1"/>
          </p:nvPr>
        </p:nvSpPr>
        <p:spPr>
          <a:xfrm>
            <a:off x="311700" y="1229875"/>
            <a:ext cx="4267200" cy="3500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fr" dirty="0"/>
              <a:t>1 - Présentation du projet</a:t>
            </a:r>
            <a:endParaRPr dirty="0"/>
          </a:p>
          <a:p>
            <a:pPr marL="0" lvl="0" indent="0" algn="l" rtl="0">
              <a:lnSpc>
                <a:spcPct val="115000"/>
              </a:lnSpc>
              <a:spcBef>
                <a:spcPts val="1600"/>
              </a:spcBef>
              <a:spcAft>
                <a:spcPts val="0"/>
              </a:spcAft>
              <a:buSzPts val="1800"/>
              <a:buNone/>
            </a:pPr>
            <a:r>
              <a:rPr lang="fr" dirty="0"/>
              <a:t>2 - Objectifs</a:t>
            </a:r>
            <a:endParaRPr dirty="0"/>
          </a:p>
          <a:p>
            <a:pPr marL="0" lvl="0" indent="0" algn="l" rtl="0">
              <a:lnSpc>
                <a:spcPct val="115000"/>
              </a:lnSpc>
              <a:spcBef>
                <a:spcPts val="1600"/>
              </a:spcBef>
              <a:spcAft>
                <a:spcPts val="0"/>
              </a:spcAft>
              <a:buSzPts val="1800"/>
              <a:buNone/>
            </a:pPr>
            <a:r>
              <a:rPr lang="fr" dirty="0"/>
              <a:t>3 - Cas d’utilisations</a:t>
            </a:r>
            <a:endParaRPr dirty="0"/>
          </a:p>
          <a:p>
            <a:pPr marL="0" lvl="0" indent="0" algn="l" rtl="0">
              <a:lnSpc>
                <a:spcPct val="115000"/>
              </a:lnSpc>
              <a:spcBef>
                <a:spcPts val="1600"/>
              </a:spcBef>
              <a:spcAft>
                <a:spcPts val="0"/>
              </a:spcAft>
              <a:buSzPts val="1800"/>
              <a:buNone/>
            </a:pPr>
            <a:r>
              <a:rPr lang="fr" dirty="0"/>
              <a:t>4 - Éléments du système</a:t>
            </a:r>
          </a:p>
          <a:p>
            <a:pPr marL="0" lvl="0" indent="0" algn="l" rtl="0">
              <a:lnSpc>
                <a:spcPct val="115000"/>
              </a:lnSpc>
              <a:spcBef>
                <a:spcPts val="1600"/>
              </a:spcBef>
              <a:spcAft>
                <a:spcPts val="0"/>
              </a:spcAft>
              <a:buSzPts val="1800"/>
              <a:buNone/>
            </a:pPr>
            <a:r>
              <a:rPr lang="fr" dirty="0"/>
              <a:t>5 - Conc</a:t>
            </a:r>
            <a:r>
              <a:rPr lang="fr-FR" dirty="0" err="1"/>
              <a:t>eption</a:t>
            </a:r>
            <a:r>
              <a:rPr lang="fr-FR" dirty="0"/>
              <a:t> préliminaire</a:t>
            </a:r>
            <a:endParaRPr dirty="0"/>
          </a:p>
          <a:p>
            <a:pPr marL="0" lvl="0" indent="0" algn="l" rtl="0">
              <a:lnSpc>
                <a:spcPct val="115000"/>
              </a:lnSpc>
              <a:spcBef>
                <a:spcPts val="1600"/>
              </a:spcBef>
              <a:spcAft>
                <a:spcPts val="0"/>
              </a:spcAft>
              <a:buSzPts val="1800"/>
              <a:buNone/>
            </a:pPr>
            <a:r>
              <a:rPr lang="fr" dirty="0"/>
              <a:t>6 - Planification</a:t>
            </a:r>
            <a:endParaRPr dirty="0"/>
          </a:p>
          <a:p>
            <a:pPr marL="0" lvl="0" indent="0" algn="l" rtl="0">
              <a:lnSpc>
                <a:spcPct val="115000"/>
              </a:lnSpc>
              <a:spcBef>
                <a:spcPts val="1600"/>
              </a:spcBef>
              <a:spcAft>
                <a:spcPts val="0"/>
              </a:spcAft>
              <a:buSzPts val="1800"/>
              <a:buNone/>
            </a:pPr>
            <a:endParaRPr dirty="0"/>
          </a:p>
          <a:p>
            <a:pPr marL="0" lvl="0" indent="0" algn="l" rtl="0">
              <a:lnSpc>
                <a:spcPct val="115000"/>
              </a:lnSpc>
              <a:spcBef>
                <a:spcPts val="1600"/>
              </a:spcBef>
              <a:spcAft>
                <a:spcPts val="1600"/>
              </a:spcAft>
              <a:buSzPts val="1800"/>
              <a:buNone/>
            </a:pPr>
            <a:endParaRPr dirty="0"/>
          </a:p>
        </p:txBody>
      </p:sp>
      <p:sp>
        <p:nvSpPr>
          <p:cNvPr id="2" name="Espace réservé du numéro de diapositive 1">
            <a:extLst>
              <a:ext uri="{FF2B5EF4-FFF2-40B4-BE49-F238E27FC236}">
                <a16:creationId xmlns:a16="http://schemas.microsoft.com/office/drawing/2014/main" id="{6282C305-0F2B-4A0E-8A54-90CE1C410E1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a:t>
            </a:fld>
            <a:endParaRPr lang="fr-F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8"/>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Chauffage </a:t>
            </a:r>
            <a:endParaRPr/>
          </a:p>
        </p:txBody>
      </p:sp>
      <p:sp>
        <p:nvSpPr>
          <p:cNvPr id="215" name="Google Shape;215;p28"/>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fr"/>
              <a:t>Chauffage d’eau </a:t>
            </a:r>
            <a:endParaRPr/>
          </a:p>
          <a:p>
            <a:pPr marL="0" lvl="0" indent="0" algn="l" rtl="0">
              <a:lnSpc>
                <a:spcPct val="115000"/>
              </a:lnSpc>
              <a:spcBef>
                <a:spcPts val="1600"/>
              </a:spcBef>
              <a:spcAft>
                <a:spcPts val="0"/>
              </a:spcAft>
              <a:buSzPts val="1800"/>
              <a:buNone/>
            </a:pPr>
            <a:r>
              <a:rPr lang="fr"/>
              <a:t>Consigne température entre 8 et 14°C</a:t>
            </a:r>
            <a:endParaRPr/>
          </a:p>
          <a:p>
            <a:pPr marL="0" lvl="0" indent="0" algn="l" rtl="0">
              <a:lnSpc>
                <a:spcPct val="115000"/>
              </a:lnSpc>
              <a:spcBef>
                <a:spcPts val="1600"/>
              </a:spcBef>
              <a:spcAft>
                <a:spcPts val="0"/>
              </a:spcAft>
              <a:buSzPts val="1800"/>
              <a:buNone/>
            </a:pPr>
            <a:r>
              <a:rPr lang="fr"/>
              <a:t>seuil min = consigne - 4°C</a:t>
            </a:r>
            <a:endParaRPr/>
          </a:p>
          <a:p>
            <a:pPr marL="0" lvl="0" indent="0" algn="l" rtl="0">
              <a:lnSpc>
                <a:spcPct val="115000"/>
              </a:lnSpc>
              <a:spcBef>
                <a:spcPts val="1600"/>
              </a:spcBef>
              <a:spcAft>
                <a:spcPts val="1600"/>
              </a:spcAft>
              <a:buSzPts val="1800"/>
              <a:buNone/>
            </a:pPr>
            <a:r>
              <a:rPr lang="fr"/>
              <a:t>seuil max = consigne + 6°C</a:t>
            </a:r>
            <a:endParaRPr/>
          </a:p>
        </p:txBody>
      </p:sp>
      <p:pic>
        <p:nvPicPr>
          <p:cNvPr id="216" name="Google Shape;216;p28"/>
          <p:cNvPicPr preferRelativeResize="0"/>
          <p:nvPr/>
        </p:nvPicPr>
        <p:blipFill rotWithShape="1">
          <a:blip r:embed="rId3">
            <a:alphaModFix/>
          </a:blip>
          <a:srcRect/>
          <a:stretch/>
        </p:blipFill>
        <p:spPr>
          <a:xfrm>
            <a:off x="5961471" y="1517200"/>
            <a:ext cx="2639825" cy="3051675"/>
          </a:xfrm>
          <a:prstGeom prst="rect">
            <a:avLst/>
          </a:prstGeom>
          <a:noFill/>
          <a:ln>
            <a:noFill/>
          </a:ln>
        </p:spPr>
      </p:pic>
      <p:sp>
        <p:nvSpPr>
          <p:cNvPr id="2" name="Espace réservé du numéro de diapositive 1">
            <a:extLst>
              <a:ext uri="{FF2B5EF4-FFF2-40B4-BE49-F238E27FC236}">
                <a16:creationId xmlns:a16="http://schemas.microsoft.com/office/drawing/2014/main" id="{B97E398D-DA75-4E20-BAD2-6759514E5AA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20</a:t>
            </a:fld>
            <a:endParaRPr lang="fr-F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0"/>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Module PH</a:t>
            </a:r>
            <a:endParaRPr/>
          </a:p>
        </p:txBody>
      </p:sp>
      <p:pic>
        <p:nvPicPr>
          <p:cNvPr id="229" name="Google Shape;229;p30"/>
          <p:cNvPicPr preferRelativeResize="0"/>
          <p:nvPr/>
        </p:nvPicPr>
        <p:blipFill rotWithShape="1">
          <a:blip r:embed="rId3">
            <a:alphaModFix/>
          </a:blip>
          <a:srcRect/>
          <a:stretch/>
        </p:blipFill>
        <p:spPr>
          <a:xfrm>
            <a:off x="879500" y="2557050"/>
            <a:ext cx="6953250" cy="1790700"/>
          </a:xfrm>
          <a:prstGeom prst="rect">
            <a:avLst/>
          </a:prstGeom>
          <a:noFill/>
          <a:ln>
            <a:noFill/>
          </a:ln>
        </p:spPr>
      </p:pic>
      <p:sp>
        <p:nvSpPr>
          <p:cNvPr id="230" name="Google Shape;230;p30"/>
          <p:cNvSpPr/>
          <p:nvPr/>
        </p:nvSpPr>
        <p:spPr>
          <a:xfrm>
            <a:off x="3904750" y="2314650"/>
            <a:ext cx="888600" cy="242400"/>
          </a:xfrm>
          <a:prstGeom prst="leftRightArrow">
            <a:avLst>
              <a:gd name="adj1" fmla="val 50000"/>
              <a:gd name="adj2" fmla="val 50000"/>
            </a:avLst>
          </a:prstGeom>
          <a:solidFill>
            <a:srgbClr val="00FF00"/>
          </a:solidFill>
          <a:ln w="952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1" name="Google Shape;231;p30"/>
          <p:cNvCxnSpPr/>
          <p:nvPr/>
        </p:nvCxnSpPr>
        <p:spPr>
          <a:xfrm rot="10800000" flipH="1">
            <a:off x="4329125" y="1641450"/>
            <a:ext cx="6600" cy="673200"/>
          </a:xfrm>
          <a:prstGeom prst="straightConnector1">
            <a:avLst/>
          </a:prstGeom>
          <a:noFill/>
          <a:ln w="19050" cap="flat" cmpd="sng">
            <a:solidFill>
              <a:srgbClr val="00FF00"/>
            </a:solidFill>
            <a:prstDash val="solid"/>
            <a:round/>
            <a:headEnd type="none" w="sm" len="sm"/>
            <a:tailEnd type="none" w="sm" len="sm"/>
          </a:ln>
        </p:spPr>
      </p:cxnSp>
      <p:sp>
        <p:nvSpPr>
          <p:cNvPr id="232" name="Google Shape;232;p30"/>
          <p:cNvSpPr txBox="1"/>
          <p:nvPr/>
        </p:nvSpPr>
        <p:spPr>
          <a:xfrm>
            <a:off x="3648900" y="1235425"/>
            <a:ext cx="2612100" cy="188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ph de référence</a:t>
            </a:r>
            <a:endParaRPr sz="1400" b="0" i="0" u="none" strike="noStrike" cap="none">
              <a:solidFill>
                <a:srgbClr val="000000"/>
              </a:solidFill>
              <a:latin typeface="Arial"/>
              <a:ea typeface="Arial"/>
              <a:cs typeface="Arial"/>
              <a:sym typeface="Arial"/>
            </a:endParaRPr>
          </a:p>
        </p:txBody>
      </p:sp>
      <p:sp>
        <p:nvSpPr>
          <p:cNvPr id="233" name="Google Shape;233;p30"/>
          <p:cNvSpPr/>
          <p:nvPr/>
        </p:nvSpPr>
        <p:spPr>
          <a:xfrm>
            <a:off x="1077300" y="2355150"/>
            <a:ext cx="2571600" cy="188400"/>
          </a:xfrm>
          <a:prstGeom prst="lef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30"/>
          <p:cNvSpPr txBox="1"/>
          <p:nvPr/>
        </p:nvSpPr>
        <p:spPr>
          <a:xfrm>
            <a:off x="1578125" y="1980450"/>
            <a:ext cx="1842000" cy="361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Injection de soude</a:t>
            </a:r>
            <a:endParaRPr sz="1400" b="0" i="0" u="none" strike="noStrike" cap="none">
              <a:solidFill>
                <a:srgbClr val="000000"/>
              </a:solidFill>
              <a:latin typeface="Arial"/>
              <a:ea typeface="Arial"/>
              <a:cs typeface="Arial"/>
              <a:sym typeface="Arial"/>
            </a:endParaRPr>
          </a:p>
        </p:txBody>
      </p:sp>
      <p:sp>
        <p:nvSpPr>
          <p:cNvPr id="235" name="Google Shape;235;p30"/>
          <p:cNvSpPr txBox="1"/>
          <p:nvPr/>
        </p:nvSpPr>
        <p:spPr>
          <a:xfrm>
            <a:off x="5497925" y="1980438"/>
            <a:ext cx="2719800" cy="361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Injection de CO2</a:t>
            </a:r>
            <a:endParaRPr sz="1400" b="0" i="0" u="none" strike="noStrike" cap="none">
              <a:solidFill>
                <a:srgbClr val="000000"/>
              </a:solidFill>
              <a:latin typeface="Arial"/>
              <a:ea typeface="Arial"/>
              <a:cs typeface="Arial"/>
              <a:sym typeface="Arial"/>
            </a:endParaRPr>
          </a:p>
        </p:txBody>
      </p:sp>
      <p:sp>
        <p:nvSpPr>
          <p:cNvPr id="236" name="Google Shape;236;p30"/>
          <p:cNvSpPr/>
          <p:nvPr/>
        </p:nvSpPr>
        <p:spPr>
          <a:xfrm>
            <a:off x="4966100" y="2355150"/>
            <a:ext cx="2571600" cy="188400"/>
          </a:xfrm>
          <a:prstGeom prst="lef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 name="Espace réservé du numéro de diapositive 1">
            <a:extLst>
              <a:ext uri="{FF2B5EF4-FFF2-40B4-BE49-F238E27FC236}">
                <a16:creationId xmlns:a16="http://schemas.microsoft.com/office/drawing/2014/main" id="{C2B948DB-D5C4-47DA-AD70-25F97AB993F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21</a:t>
            </a:fld>
            <a:endParaRPr lang="fr-F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D4258D1-A3D1-4C6C-A08C-5E51B68F2CD1}"/>
              </a:ext>
            </a:extLst>
          </p:cNvPr>
          <p:cNvSpPr>
            <a:spLocks noGrp="1"/>
          </p:cNvSpPr>
          <p:nvPr>
            <p:ph type="title"/>
          </p:nvPr>
        </p:nvSpPr>
        <p:spPr/>
        <p:txBody>
          <a:bodyPr/>
          <a:lstStyle/>
          <a:p>
            <a:r>
              <a:rPr lang="fr-FR" dirty="0"/>
              <a:t>Sonde pH</a:t>
            </a:r>
          </a:p>
        </p:txBody>
      </p:sp>
      <p:pic>
        <p:nvPicPr>
          <p:cNvPr id="5" name="Image 4">
            <a:extLst>
              <a:ext uri="{FF2B5EF4-FFF2-40B4-BE49-F238E27FC236}">
                <a16:creationId xmlns:a16="http://schemas.microsoft.com/office/drawing/2014/main" id="{525A8127-A662-4A5B-A53E-54D31507C134}"/>
              </a:ext>
            </a:extLst>
          </p:cNvPr>
          <p:cNvPicPr>
            <a:picLocks noChangeAspect="1"/>
          </p:cNvPicPr>
          <p:nvPr/>
        </p:nvPicPr>
        <p:blipFill>
          <a:blip r:embed="rId2"/>
          <a:stretch>
            <a:fillRect/>
          </a:stretch>
        </p:blipFill>
        <p:spPr>
          <a:xfrm>
            <a:off x="0" y="1017800"/>
            <a:ext cx="4533900" cy="2781300"/>
          </a:xfrm>
          <a:prstGeom prst="rect">
            <a:avLst/>
          </a:prstGeom>
        </p:spPr>
      </p:pic>
      <p:sp>
        <p:nvSpPr>
          <p:cNvPr id="6" name="ZoneTexte 5">
            <a:extLst>
              <a:ext uri="{FF2B5EF4-FFF2-40B4-BE49-F238E27FC236}">
                <a16:creationId xmlns:a16="http://schemas.microsoft.com/office/drawing/2014/main" id="{547F0A3A-AA95-4958-8904-F741B866AA91}"/>
              </a:ext>
            </a:extLst>
          </p:cNvPr>
          <p:cNvSpPr txBox="1"/>
          <p:nvPr/>
        </p:nvSpPr>
        <p:spPr>
          <a:xfrm>
            <a:off x="4687261" y="1244813"/>
            <a:ext cx="4087905" cy="523220"/>
          </a:xfrm>
          <a:prstGeom prst="rect">
            <a:avLst/>
          </a:prstGeom>
          <a:noFill/>
        </p:spPr>
        <p:txBody>
          <a:bodyPr wrap="square" rtlCol="0">
            <a:spAutoFit/>
          </a:bodyPr>
          <a:lstStyle/>
          <a:p>
            <a:pPr marL="285750" indent="-285750">
              <a:buFont typeface="Arial" panose="020B0604020202020204" pitchFamily="34" charset="0"/>
              <a:buChar char="•"/>
            </a:pPr>
            <a:r>
              <a:rPr lang="fr-FR" dirty="0"/>
              <a:t>Avec une interface SEN0161 </a:t>
            </a:r>
            <a:r>
              <a:rPr lang="fr-FR" dirty="0">
                <a:sym typeface="Wingdings" panose="05000000000000000000" pitchFamily="2" charset="2"/>
              </a:rPr>
              <a:t> convertissant l’entrée BNC en GPIO femelle</a:t>
            </a:r>
            <a:endParaRPr lang="fr-FR" dirty="0"/>
          </a:p>
        </p:txBody>
      </p:sp>
      <p:pic>
        <p:nvPicPr>
          <p:cNvPr id="7" name="Image 6">
            <a:extLst>
              <a:ext uri="{FF2B5EF4-FFF2-40B4-BE49-F238E27FC236}">
                <a16:creationId xmlns:a16="http://schemas.microsoft.com/office/drawing/2014/main" id="{C001F34E-BD35-43E4-85EE-1764B359EFD4}"/>
              </a:ext>
            </a:extLst>
          </p:cNvPr>
          <p:cNvPicPr>
            <a:picLocks noChangeAspect="1"/>
          </p:cNvPicPr>
          <p:nvPr/>
        </p:nvPicPr>
        <p:blipFill>
          <a:blip r:embed="rId3"/>
          <a:stretch>
            <a:fillRect/>
          </a:stretch>
        </p:blipFill>
        <p:spPr>
          <a:xfrm>
            <a:off x="4834361" y="2213587"/>
            <a:ext cx="3997939" cy="1379820"/>
          </a:xfrm>
          <a:prstGeom prst="rect">
            <a:avLst/>
          </a:prstGeom>
        </p:spPr>
      </p:pic>
      <p:sp>
        <p:nvSpPr>
          <p:cNvPr id="8" name="ZoneTexte 7">
            <a:extLst>
              <a:ext uri="{FF2B5EF4-FFF2-40B4-BE49-F238E27FC236}">
                <a16:creationId xmlns:a16="http://schemas.microsoft.com/office/drawing/2014/main" id="{15BF83A1-B63D-4EB8-816C-BCB189DCC360}"/>
              </a:ext>
            </a:extLst>
          </p:cNvPr>
          <p:cNvSpPr txBox="1"/>
          <p:nvPr/>
        </p:nvSpPr>
        <p:spPr>
          <a:xfrm>
            <a:off x="4687261" y="1845487"/>
            <a:ext cx="4145039" cy="307777"/>
          </a:xfrm>
          <a:prstGeom prst="rect">
            <a:avLst/>
          </a:prstGeom>
          <a:noFill/>
        </p:spPr>
        <p:txBody>
          <a:bodyPr wrap="square" rtlCol="0">
            <a:spAutoFit/>
          </a:bodyPr>
          <a:lstStyle/>
          <a:p>
            <a:pPr marL="285750" indent="-285750">
              <a:buFont typeface="Arial" panose="020B0604020202020204" pitchFamily="34" charset="0"/>
              <a:buChar char="•"/>
            </a:pPr>
            <a:r>
              <a:rPr lang="fr-FR" dirty="0"/>
              <a:t>Caractéristiques de la sonde :</a:t>
            </a:r>
          </a:p>
        </p:txBody>
      </p:sp>
      <p:sp>
        <p:nvSpPr>
          <p:cNvPr id="3" name="Espace réservé du numéro de diapositive 2">
            <a:extLst>
              <a:ext uri="{FF2B5EF4-FFF2-40B4-BE49-F238E27FC236}">
                <a16:creationId xmlns:a16="http://schemas.microsoft.com/office/drawing/2014/main" id="{2CA69260-4972-4D7D-9A2C-510AF8B36EC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22</a:t>
            </a:fld>
            <a:endParaRPr lang="fr-FR"/>
          </a:p>
        </p:txBody>
      </p:sp>
    </p:spTree>
    <p:extLst>
      <p:ext uri="{BB962C8B-B14F-4D97-AF65-F5344CB8AC3E}">
        <p14:creationId xmlns:p14="http://schemas.microsoft.com/office/powerpoint/2010/main" val="38360254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19D90C1-1320-4DA3-A943-BC4E87DCEA12}"/>
              </a:ext>
            </a:extLst>
          </p:cNvPr>
          <p:cNvSpPr>
            <a:spLocks noGrp="1"/>
          </p:cNvSpPr>
          <p:nvPr>
            <p:ph type="title"/>
          </p:nvPr>
        </p:nvSpPr>
        <p:spPr/>
        <p:txBody>
          <a:bodyPr/>
          <a:lstStyle/>
          <a:p>
            <a:r>
              <a:rPr lang="fr-FR" dirty="0"/>
              <a:t>Sonde pH</a:t>
            </a:r>
          </a:p>
        </p:txBody>
      </p:sp>
      <p:pic>
        <p:nvPicPr>
          <p:cNvPr id="5" name="Image 4" descr="Une image contenant objet, lumière, ciel&#10;&#10;Description générée automatiquement">
            <a:extLst>
              <a:ext uri="{FF2B5EF4-FFF2-40B4-BE49-F238E27FC236}">
                <a16:creationId xmlns:a16="http://schemas.microsoft.com/office/drawing/2014/main" id="{4389EF21-2335-4FC1-A8CA-FA5C0A97233D}"/>
              </a:ext>
            </a:extLst>
          </p:cNvPr>
          <p:cNvPicPr>
            <a:picLocks noChangeAspect="1"/>
          </p:cNvPicPr>
          <p:nvPr/>
        </p:nvPicPr>
        <p:blipFill>
          <a:blip r:embed="rId2"/>
          <a:stretch>
            <a:fillRect/>
          </a:stretch>
        </p:blipFill>
        <p:spPr>
          <a:xfrm>
            <a:off x="184913" y="2481490"/>
            <a:ext cx="2095500" cy="1885950"/>
          </a:xfrm>
          <a:prstGeom prst="rect">
            <a:avLst/>
          </a:prstGeom>
        </p:spPr>
      </p:pic>
      <p:sp>
        <p:nvSpPr>
          <p:cNvPr id="6" name="ZoneTexte 5">
            <a:extLst>
              <a:ext uri="{FF2B5EF4-FFF2-40B4-BE49-F238E27FC236}">
                <a16:creationId xmlns:a16="http://schemas.microsoft.com/office/drawing/2014/main" id="{63044EE9-C748-4415-BED7-930B4836FD63}"/>
              </a:ext>
            </a:extLst>
          </p:cNvPr>
          <p:cNvSpPr txBox="1"/>
          <p:nvPr/>
        </p:nvSpPr>
        <p:spPr>
          <a:xfrm>
            <a:off x="286407" y="2067244"/>
            <a:ext cx="6393116" cy="307777"/>
          </a:xfrm>
          <a:prstGeom prst="rect">
            <a:avLst/>
          </a:prstGeom>
          <a:noFill/>
        </p:spPr>
        <p:txBody>
          <a:bodyPr wrap="square" rtlCol="0">
            <a:spAutoFit/>
          </a:bodyPr>
          <a:lstStyle/>
          <a:p>
            <a:pPr marL="285750" indent="-285750">
              <a:buFont typeface="Arial" panose="020B0604020202020204" pitchFamily="34" charset="0"/>
              <a:buChar char="•"/>
            </a:pPr>
            <a:r>
              <a:rPr lang="fr-FR" dirty="0"/>
              <a:t>On va utiliser un pont diviseur de tension </a:t>
            </a:r>
            <a:r>
              <a:rPr lang="fr-FR" dirty="0">
                <a:sym typeface="Wingdings" panose="05000000000000000000" pitchFamily="2" charset="2"/>
              </a:rPr>
              <a:t> avoir la même caractéristique</a:t>
            </a:r>
            <a:endParaRPr lang="fr-FR" dirty="0"/>
          </a:p>
        </p:txBody>
      </p:sp>
      <p:sp>
        <p:nvSpPr>
          <p:cNvPr id="7" name="ZoneTexte 6">
            <a:extLst>
              <a:ext uri="{FF2B5EF4-FFF2-40B4-BE49-F238E27FC236}">
                <a16:creationId xmlns:a16="http://schemas.microsoft.com/office/drawing/2014/main" id="{830C97C3-89FD-4C5B-836C-AFF3EB8CFD7B}"/>
              </a:ext>
            </a:extLst>
          </p:cNvPr>
          <p:cNvSpPr txBox="1"/>
          <p:nvPr/>
        </p:nvSpPr>
        <p:spPr>
          <a:xfrm>
            <a:off x="286407" y="1388633"/>
            <a:ext cx="3988013" cy="307777"/>
          </a:xfrm>
          <a:prstGeom prst="rect">
            <a:avLst/>
          </a:prstGeom>
          <a:noFill/>
        </p:spPr>
        <p:txBody>
          <a:bodyPr wrap="square" rtlCol="0">
            <a:spAutoFit/>
          </a:bodyPr>
          <a:lstStyle/>
          <a:p>
            <a:pPr marL="285750" indent="-285750">
              <a:buFont typeface="Arial" panose="020B0604020202020204" pitchFamily="34" charset="0"/>
              <a:buChar char="•"/>
            </a:pPr>
            <a:r>
              <a:rPr lang="fr-FR" dirty="0"/>
              <a:t>On va simuler avec un potentiomètre rotatif :</a:t>
            </a:r>
          </a:p>
        </p:txBody>
      </p:sp>
      <p:pic>
        <p:nvPicPr>
          <p:cNvPr id="1026" name="Picture 2" descr="RÃ©sultat de recherche d'images pour &quot;potentiomÃ¨tre rotatif&quot;">
            <a:extLst>
              <a:ext uri="{FF2B5EF4-FFF2-40B4-BE49-F238E27FC236}">
                <a16:creationId xmlns:a16="http://schemas.microsoft.com/office/drawing/2014/main" id="{6E617510-033E-4B81-80A3-C0ACEC5111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74420" y="1069836"/>
            <a:ext cx="1327977" cy="997408"/>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 7">
            <a:extLst>
              <a:ext uri="{FF2B5EF4-FFF2-40B4-BE49-F238E27FC236}">
                <a16:creationId xmlns:a16="http://schemas.microsoft.com/office/drawing/2014/main" id="{EA5A4440-4537-468C-8B63-3462E147707D}"/>
              </a:ext>
            </a:extLst>
          </p:cNvPr>
          <p:cNvPicPr>
            <a:picLocks noChangeAspect="1"/>
          </p:cNvPicPr>
          <p:nvPr/>
        </p:nvPicPr>
        <p:blipFill>
          <a:blip r:embed="rId4"/>
          <a:stretch>
            <a:fillRect/>
          </a:stretch>
        </p:blipFill>
        <p:spPr>
          <a:xfrm>
            <a:off x="2642123" y="2768480"/>
            <a:ext cx="3264594" cy="1963420"/>
          </a:xfrm>
          <a:prstGeom prst="rect">
            <a:avLst/>
          </a:prstGeom>
        </p:spPr>
      </p:pic>
      <p:sp>
        <p:nvSpPr>
          <p:cNvPr id="9" name="ZoneTexte 8">
            <a:extLst>
              <a:ext uri="{FF2B5EF4-FFF2-40B4-BE49-F238E27FC236}">
                <a16:creationId xmlns:a16="http://schemas.microsoft.com/office/drawing/2014/main" id="{7479716E-E25C-4444-B604-80E33BA4CA29}"/>
              </a:ext>
            </a:extLst>
          </p:cNvPr>
          <p:cNvSpPr txBox="1"/>
          <p:nvPr/>
        </p:nvSpPr>
        <p:spPr>
          <a:xfrm>
            <a:off x="2635624" y="2438077"/>
            <a:ext cx="3258030" cy="307777"/>
          </a:xfrm>
          <a:prstGeom prst="rect">
            <a:avLst/>
          </a:prstGeom>
          <a:noFill/>
        </p:spPr>
        <p:txBody>
          <a:bodyPr wrap="square" rtlCol="0">
            <a:spAutoFit/>
          </a:bodyPr>
          <a:lstStyle/>
          <a:p>
            <a:r>
              <a:rPr lang="fr-FR" dirty="0"/>
              <a:t>Caractéristiques de la sonde :</a:t>
            </a:r>
          </a:p>
        </p:txBody>
      </p:sp>
      <p:sp>
        <p:nvSpPr>
          <p:cNvPr id="3" name="Espace réservé du numéro de diapositive 2">
            <a:extLst>
              <a:ext uri="{FF2B5EF4-FFF2-40B4-BE49-F238E27FC236}">
                <a16:creationId xmlns:a16="http://schemas.microsoft.com/office/drawing/2014/main" id="{794A3C91-6C1E-4309-BF80-535CAAF65F5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23</a:t>
            </a:fld>
            <a:endParaRPr lang="fr-FR"/>
          </a:p>
        </p:txBody>
      </p:sp>
    </p:spTree>
    <p:extLst>
      <p:ext uri="{BB962C8B-B14F-4D97-AF65-F5344CB8AC3E}">
        <p14:creationId xmlns:p14="http://schemas.microsoft.com/office/powerpoint/2010/main" val="26760462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1"/>
          <p:cNvSpPr txBox="1">
            <a:spLocks noGrp="1"/>
          </p:cNvSpPr>
          <p:nvPr>
            <p:ph type="title"/>
          </p:nvPr>
        </p:nvSpPr>
        <p:spPr>
          <a:xfrm>
            <a:off x="311700" y="558100"/>
            <a:ext cx="8520600" cy="607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Module du niveau de l’eau </a:t>
            </a:r>
            <a:endParaRPr/>
          </a:p>
        </p:txBody>
      </p:sp>
      <p:sp>
        <p:nvSpPr>
          <p:cNvPr id="242" name="Google Shape;242;p31"/>
          <p:cNvSpPr/>
          <p:nvPr/>
        </p:nvSpPr>
        <p:spPr>
          <a:xfrm>
            <a:off x="4551050" y="1871600"/>
            <a:ext cx="3904800" cy="2302500"/>
          </a:xfrm>
          <a:prstGeom prst="rect">
            <a:avLst/>
          </a:prstGeom>
          <a:no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31"/>
          <p:cNvSpPr/>
          <p:nvPr/>
        </p:nvSpPr>
        <p:spPr>
          <a:xfrm>
            <a:off x="4618400" y="1683100"/>
            <a:ext cx="3770100" cy="2961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31"/>
          <p:cNvSpPr/>
          <p:nvPr/>
        </p:nvSpPr>
        <p:spPr>
          <a:xfrm>
            <a:off x="4160575" y="1871675"/>
            <a:ext cx="201900" cy="2302500"/>
          </a:xfrm>
          <a:prstGeom prst="up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31"/>
          <p:cNvSpPr/>
          <p:nvPr/>
        </p:nvSpPr>
        <p:spPr>
          <a:xfrm>
            <a:off x="3312175" y="2652525"/>
            <a:ext cx="848400" cy="188400"/>
          </a:xfrm>
          <a:prstGeom prst="rightArrow">
            <a:avLst>
              <a:gd name="adj1" fmla="val 50000"/>
              <a:gd name="adj2" fmla="val 50000"/>
            </a:avLst>
          </a:prstGeom>
          <a:solidFill>
            <a:srgbClr val="0000FF"/>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31"/>
          <p:cNvSpPr txBox="1"/>
          <p:nvPr/>
        </p:nvSpPr>
        <p:spPr>
          <a:xfrm>
            <a:off x="1386875" y="2517875"/>
            <a:ext cx="1992900" cy="607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fr" sz="1800" b="0" i="0" u="none" strike="noStrike" cap="none">
                <a:solidFill>
                  <a:srgbClr val="FF0000"/>
                </a:solidFill>
                <a:latin typeface="Arial"/>
                <a:ea typeface="Arial"/>
                <a:cs typeface="Arial"/>
                <a:sym typeface="Arial"/>
              </a:rPr>
              <a:t>Niveau nominale</a:t>
            </a:r>
            <a:endParaRPr sz="1800" b="0" i="0" u="none" strike="noStrike" cap="none">
              <a:solidFill>
                <a:srgbClr val="FF0000"/>
              </a:solidFill>
              <a:latin typeface="Arial"/>
              <a:ea typeface="Arial"/>
              <a:cs typeface="Arial"/>
              <a:sym typeface="Arial"/>
            </a:endParaRPr>
          </a:p>
        </p:txBody>
      </p:sp>
      <p:sp>
        <p:nvSpPr>
          <p:cNvPr id="247" name="Google Shape;247;p31"/>
          <p:cNvSpPr txBox="1"/>
          <p:nvPr/>
        </p:nvSpPr>
        <p:spPr>
          <a:xfrm>
            <a:off x="5621450" y="1108100"/>
            <a:ext cx="1764000" cy="67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fr" sz="3000" b="0" i="0" u="none" strike="noStrike" cap="none">
                <a:solidFill>
                  <a:srgbClr val="000000"/>
                </a:solidFill>
                <a:latin typeface="Arial"/>
                <a:ea typeface="Arial"/>
                <a:cs typeface="Arial"/>
                <a:sym typeface="Arial"/>
              </a:rPr>
              <a:t>BASSIN</a:t>
            </a:r>
            <a:endParaRPr sz="3000" b="0" i="0" u="none" strike="noStrike" cap="none">
              <a:solidFill>
                <a:srgbClr val="000000"/>
              </a:solidFill>
              <a:latin typeface="Arial"/>
              <a:ea typeface="Arial"/>
              <a:cs typeface="Arial"/>
              <a:sym typeface="Arial"/>
            </a:endParaRPr>
          </a:p>
        </p:txBody>
      </p:sp>
      <p:sp>
        <p:nvSpPr>
          <p:cNvPr id="248" name="Google Shape;248;p31"/>
          <p:cNvSpPr/>
          <p:nvPr/>
        </p:nvSpPr>
        <p:spPr>
          <a:xfrm>
            <a:off x="4564550" y="2814200"/>
            <a:ext cx="3877800" cy="1359900"/>
          </a:xfrm>
          <a:prstGeom prst="rect">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49" name="Google Shape;249;p31"/>
          <p:cNvCxnSpPr/>
          <p:nvPr/>
        </p:nvCxnSpPr>
        <p:spPr>
          <a:xfrm>
            <a:off x="4712625" y="3244975"/>
            <a:ext cx="3655500" cy="11100"/>
          </a:xfrm>
          <a:prstGeom prst="straightConnector1">
            <a:avLst/>
          </a:prstGeom>
          <a:noFill/>
          <a:ln w="38100" cap="flat" cmpd="sng">
            <a:solidFill>
              <a:srgbClr val="FF0000"/>
            </a:solidFill>
            <a:prstDash val="solid"/>
            <a:round/>
            <a:headEnd type="none" w="sm" len="sm"/>
            <a:tailEnd type="none" w="sm" len="sm"/>
          </a:ln>
        </p:spPr>
      </p:cxnSp>
      <p:cxnSp>
        <p:nvCxnSpPr>
          <p:cNvPr id="250" name="Google Shape;250;p31"/>
          <p:cNvCxnSpPr/>
          <p:nvPr/>
        </p:nvCxnSpPr>
        <p:spPr>
          <a:xfrm rot="10800000" flipH="1">
            <a:off x="4638650" y="2248475"/>
            <a:ext cx="3763200" cy="5400"/>
          </a:xfrm>
          <a:prstGeom prst="straightConnector1">
            <a:avLst/>
          </a:prstGeom>
          <a:noFill/>
          <a:ln w="38100" cap="flat" cmpd="sng">
            <a:solidFill>
              <a:srgbClr val="FF0000"/>
            </a:solidFill>
            <a:prstDash val="solid"/>
            <a:round/>
            <a:headEnd type="none" w="sm" len="sm"/>
            <a:tailEnd type="none" w="sm" len="sm"/>
          </a:ln>
        </p:spPr>
      </p:cxnSp>
      <p:sp>
        <p:nvSpPr>
          <p:cNvPr id="251" name="Google Shape;251;p31"/>
          <p:cNvSpPr/>
          <p:nvPr/>
        </p:nvSpPr>
        <p:spPr>
          <a:xfrm>
            <a:off x="4564550" y="2263275"/>
            <a:ext cx="3877800" cy="966900"/>
          </a:xfrm>
          <a:prstGeom prst="rect">
            <a:avLst/>
          </a:prstGeom>
          <a:solidFill>
            <a:srgbClr val="00FF00"/>
          </a:solidFill>
          <a:ln w="952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31"/>
          <p:cNvSpPr txBox="1"/>
          <p:nvPr/>
        </p:nvSpPr>
        <p:spPr>
          <a:xfrm>
            <a:off x="4160575" y="1510588"/>
            <a:ext cx="2437200" cy="408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Niveau de l’eau</a:t>
            </a:r>
            <a:endParaRPr sz="1400" b="0" i="0" u="none" strike="noStrike" cap="none">
              <a:solidFill>
                <a:srgbClr val="000000"/>
              </a:solidFill>
              <a:latin typeface="Arial"/>
              <a:ea typeface="Arial"/>
              <a:cs typeface="Arial"/>
              <a:sym typeface="Arial"/>
            </a:endParaRPr>
          </a:p>
        </p:txBody>
      </p:sp>
      <p:cxnSp>
        <p:nvCxnSpPr>
          <p:cNvPr id="253" name="Google Shape;253;p31"/>
          <p:cNvCxnSpPr/>
          <p:nvPr/>
        </p:nvCxnSpPr>
        <p:spPr>
          <a:xfrm rot="10800000" flipH="1">
            <a:off x="4854050" y="2742675"/>
            <a:ext cx="3298800" cy="13500"/>
          </a:xfrm>
          <a:prstGeom prst="straightConnector1">
            <a:avLst/>
          </a:prstGeom>
          <a:noFill/>
          <a:ln w="28575" cap="flat" cmpd="sng">
            <a:solidFill>
              <a:srgbClr val="0000FF"/>
            </a:solidFill>
            <a:prstDash val="dash"/>
            <a:round/>
            <a:headEnd type="none" w="sm" len="sm"/>
            <a:tailEnd type="none" w="sm" len="sm"/>
          </a:ln>
        </p:spPr>
      </p:cxnSp>
      <p:sp>
        <p:nvSpPr>
          <p:cNvPr id="254" name="Google Shape;254;p31"/>
          <p:cNvSpPr txBox="1"/>
          <p:nvPr/>
        </p:nvSpPr>
        <p:spPr>
          <a:xfrm>
            <a:off x="8455850" y="2047175"/>
            <a:ext cx="619500" cy="408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MAX</a:t>
            </a:r>
            <a:endParaRPr sz="1400" b="0" i="0" u="none" strike="noStrike" cap="none">
              <a:solidFill>
                <a:srgbClr val="000000"/>
              </a:solidFill>
              <a:latin typeface="Arial"/>
              <a:ea typeface="Arial"/>
              <a:cs typeface="Arial"/>
              <a:sym typeface="Arial"/>
            </a:endParaRPr>
          </a:p>
        </p:txBody>
      </p:sp>
      <p:sp>
        <p:nvSpPr>
          <p:cNvPr id="255" name="Google Shape;255;p31"/>
          <p:cNvSpPr txBox="1"/>
          <p:nvPr/>
        </p:nvSpPr>
        <p:spPr>
          <a:xfrm>
            <a:off x="8455850" y="3046525"/>
            <a:ext cx="619500" cy="408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MIN</a:t>
            </a:r>
            <a:endParaRPr sz="1400" b="0" i="0" u="none" strike="noStrike" cap="none">
              <a:solidFill>
                <a:srgbClr val="000000"/>
              </a:solidFill>
              <a:latin typeface="Arial"/>
              <a:ea typeface="Arial"/>
              <a:cs typeface="Arial"/>
              <a:sym typeface="Arial"/>
            </a:endParaRPr>
          </a:p>
        </p:txBody>
      </p:sp>
      <p:sp>
        <p:nvSpPr>
          <p:cNvPr id="256" name="Google Shape;256;p31"/>
          <p:cNvSpPr/>
          <p:nvPr/>
        </p:nvSpPr>
        <p:spPr>
          <a:xfrm>
            <a:off x="8455850" y="2340825"/>
            <a:ext cx="201900" cy="817200"/>
          </a:xfrm>
          <a:prstGeom prst="up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31"/>
          <p:cNvSpPr txBox="1"/>
          <p:nvPr/>
        </p:nvSpPr>
        <p:spPr>
          <a:xfrm>
            <a:off x="8550350" y="2517875"/>
            <a:ext cx="1520400" cy="29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20 cm</a:t>
            </a:r>
            <a:endParaRPr sz="1400" b="0" i="0" u="none" strike="noStrike" cap="none">
              <a:solidFill>
                <a:srgbClr val="000000"/>
              </a:solidFill>
              <a:latin typeface="Arial"/>
              <a:ea typeface="Arial"/>
              <a:cs typeface="Arial"/>
              <a:sym typeface="Arial"/>
            </a:endParaRPr>
          </a:p>
        </p:txBody>
      </p:sp>
      <p:sp>
        <p:nvSpPr>
          <p:cNvPr id="258" name="Google Shape;258;p31"/>
          <p:cNvSpPr/>
          <p:nvPr/>
        </p:nvSpPr>
        <p:spPr>
          <a:xfrm>
            <a:off x="3770100" y="3207200"/>
            <a:ext cx="201900" cy="966900"/>
          </a:xfrm>
          <a:prstGeom prst="upDown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31"/>
          <p:cNvSpPr txBox="1"/>
          <p:nvPr/>
        </p:nvSpPr>
        <p:spPr>
          <a:xfrm>
            <a:off x="188500" y="3379625"/>
            <a:ext cx="3393000" cy="408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 dirty="0"/>
              <a:t>Démarrage de la pompe </a:t>
            </a:r>
            <a:r>
              <a:rPr lang="fr" sz="1400" b="0" i="0" u="none" strike="noStrike" cap="none" dirty="0">
                <a:solidFill>
                  <a:srgbClr val="000000"/>
                </a:solidFill>
                <a:latin typeface="Arial"/>
                <a:ea typeface="Arial"/>
                <a:cs typeface="Arial"/>
                <a:sym typeface="Arial"/>
              </a:rPr>
              <a:t>si le niveau descend trop</a:t>
            </a:r>
            <a:endParaRPr sz="1400" b="0" i="0" u="none" strike="noStrike" cap="none" dirty="0">
              <a:solidFill>
                <a:srgbClr val="000000"/>
              </a:solidFill>
              <a:latin typeface="Arial"/>
              <a:ea typeface="Arial"/>
              <a:cs typeface="Arial"/>
              <a:sym typeface="Arial"/>
            </a:endParaRPr>
          </a:p>
        </p:txBody>
      </p:sp>
      <p:sp>
        <p:nvSpPr>
          <p:cNvPr id="260" name="Google Shape;260;p31"/>
          <p:cNvSpPr/>
          <p:nvPr/>
        </p:nvSpPr>
        <p:spPr>
          <a:xfrm>
            <a:off x="3770100" y="1281575"/>
            <a:ext cx="201900" cy="966900"/>
          </a:xfrm>
          <a:prstGeom prst="upDown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 name="Google Shape;261;p31"/>
          <p:cNvSpPr txBox="1"/>
          <p:nvPr/>
        </p:nvSpPr>
        <p:spPr>
          <a:xfrm>
            <a:off x="188500" y="1558850"/>
            <a:ext cx="3763200" cy="56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Si le niveau monte trop, on arrête la pompe</a:t>
            </a:r>
            <a:endParaRPr sz="1400" b="0" i="0" u="none" strike="noStrike" cap="none">
              <a:solidFill>
                <a:srgbClr val="000000"/>
              </a:solidFill>
              <a:latin typeface="Arial"/>
              <a:ea typeface="Arial"/>
              <a:cs typeface="Arial"/>
              <a:sym typeface="Arial"/>
            </a:endParaRPr>
          </a:p>
        </p:txBody>
      </p:sp>
      <p:sp>
        <p:nvSpPr>
          <p:cNvPr id="2" name="Espace réservé du numéro de diapositive 1">
            <a:extLst>
              <a:ext uri="{FF2B5EF4-FFF2-40B4-BE49-F238E27FC236}">
                <a16:creationId xmlns:a16="http://schemas.microsoft.com/office/drawing/2014/main" id="{77E1EED5-1C87-49D1-AB22-66155112258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24</a:t>
            </a:fld>
            <a:endParaRPr lang="fr-F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C5311F-6BE1-4D50-89F8-FBBE70E7F7EA}"/>
              </a:ext>
            </a:extLst>
          </p:cNvPr>
          <p:cNvSpPr>
            <a:spLocks noGrp="1"/>
          </p:cNvSpPr>
          <p:nvPr>
            <p:ph type="title"/>
          </p:nvPr>
        </p:nvSpPr>
        <p:spPr/>
        <p:txBody>
          <a:bodyPr/>
          <a:lstStyle/>
          <a:p>
            <a:endParaRPr lang="fr-FR"/>
          </a:p>
        </p:txBody>
      </p:sp>
      <p:sp>
        <p:nvSpPr>
          <p:cNvPr id="3" name="Espace réservé du texte 2">
            <a:extLst>
              <a:ext uri="{FF2B5EF4-FFF2-40B4-BE49-F238E27FC236}">
                <a16:creationId xmlns:a16="http://schemas.microsoft.com/office/drawing/2014/main" id="{69E5CCBD-BB78-476B-A29D-E78B791A0590}"/>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D71D1DDE-DCCC-419C-81F8-589F91928C5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25</a:t>
            </a:fld>
            <a:endParaRPr lang="fr-FR"/>
          </a:p>
        </p:txBody>
      </p:sp>
    </p:spTree>
    <p:extLst>
      <p:ext uri="{BB962C8B-B14F-4D97-AF65-F5344CB8AC3E}">
        <p14:creationId xmlns:p14="http://schemas.microsoft.com/office/powerpoint/2010/main" val="23989329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265"/>
        <p:cNvGrpSpPr/>
        <p:nvPr/>
      </p:nvGrpSpPr>
      <p:grpSpPr>
        <a:xfrm>
          <a:off x="0" y="0"/>
          <a:ext cx="0" cy="0"/>
          <a:chOff x="0" y="0"/>
          <a:chExt cx="0" cy="0"/>
        </a:xfrm>
      </p:grpSpPr>
      <p:sp>
        <p:nvSpPr>
          <p:cNvPr id="266" name="Google Shape;266;p32"/>
          <p:cNvSpPr txBox="1">
            <a:spLocks noGrp="1"/>
          </p:cNvSpPr>
          <p:nvPr>
            <p:ph type="title"/>
          </p:nvPr>
        </p:nvSpPr>
        <p:spPr>
          <a:xfrm>
            <a:off x="228175" y="-399800"/>
            <a:ext cx="8520600" cy="607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endParaRPr/>
          </a:p>
          <a:p>
            <a:pPr marL="0" lvl="0" indent="0" algn="l" rtl="0">
              <a:lnSpc>
                <a:spcPct val="100000"/>
              </a:lnSpc>
              <a:spcBef>
                <a:spcPts val="0"/>
              </a:spcBef>
              <a:spcAft>
                <a:spcPts val="0"/>
              </a:spcAft>
              <a:buSzPts val="3000"/>
              <a:buNone/>
            </a:pPr>
            <a:endParaRPr/>
          </a:p>
        </p:txBody>
      </p:sp>
      <p:sp>
        <p:nvSpPr>
          <p:cNvPr id="267" name="Google Shape;267;p32"/>
          <p:cNvSpPr txBox="1"/>
          <p:nvPr/>
        </p:nvSpPr>
        <p:spPr>
          <a:xfrm>
            <a:off x="1504125" y="64625"/>
            <a:ext cx="4029900" cy="470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32"/>
          <p:cNvSpPr/>
          <p:nvPr/>
        </p:nvSpPr>
        <p:spPr>
          <a:xfrm>
            <a:off x="139700" y="1816125"/>
            <a:ext cx="1084500" cy="3147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fr" sz="1200" b="0" i="0" u="none" strike="noStrike" cap="none">
                <a:solidFill>
                  <a:srgbClr val="000000"/>
                </a:solidFill>
                <a:latin typeface="Arial"/>
                <a:ea typeface="Arial"/>
                <a:cs typeface="Arial"/>
                <a:sym typeface="Arial"/>
              </a:rPr>
              <a:t>Ecran tactile</a:t>
            </a:r>
            <a:endParaRPr sz="1200" b="0" i="0" u="none" strike="noStrike" cap="none">
              <a:solidFill>
                <a:srgbClr val="000000"/>
              </a:solidFill>
              <a:latin typeface="Arial"/>
              <a:ea typeface="Arial"/>
              <a:cs typeface="Arial"/>
              <a:sym typeface="Arial"/>
            </a:endParaRPr>
          </a:p>
        </p:txBody>
      </p:sp>
      <p:sp>
        <p:nvSpPr>
          <p:cNvPr id="269" name="Google Shape;269;p32"/>
          <p:cNvSpPr/>
          <p:nvPr/>
        </p:nvSpPr>
        <p:spPr>
          <a:xfrm>
            <a:off x="1916850" y="486825"/>
            <a:ext cx="2147700" cy="29733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Nano Ordinateur</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32"/>
          <p:cNvSpPr/>
          <p:nvPr/>
        </p:nvSpPr>
        <p:spPr>
          <a:xfrm>
            <a:off x="4549625" y="929025"/>
            <a:ext cx="1084500" cy="2088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Interfaces sortie</a:t>
            </a:r>
            <a:endParaRPr sz="1400" b="0" i="0" u="none" strike="noStrike" cap="none">
              <a:solidFill>
                <a:srgbClr val="000000"/>
              </a:solidFill>
              <a:latin typeface="Arial"/>
              <a:ea typeface="Arial"/>
              <a:cs typeface="Arial"/>
              <a:sym typeface="Arial"/>
            </a:endParaRPr>
          </a:p>
        </p:txBody>
      </p:sp>
      <p:sp>
        <p:nvSpPr>
          <p:cNvPr id="271" name="Google Shape;271;p32"/>
          <p:cNvSpPr/>
          <p:nvPr/>
        </p:nvSpPr>
        <p:spPr>
          <a:xfrm>
            <a:off x="2224650" y="1117775"/>
            <a:ext cx="1532100" cy="6717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Base de données</a:t>
            </a:r>
            <a:endParaRPr sz="1400" b="0" i="0" u="none" strike="noStrike" cap="none">
              <a:solidFill>
                <a:srgbClr val="000000"/>
              </a:solidFill>
              <a:latin typeface="Arial"/>
              <a:ea typeface="Arial"/>
              <a:cs typeface="Arial"/>
              <a:sym typeface="Arial"/>
            </a:endParaRPr>
          </a:p>
        </p:txBody>
      </p:sp>
      <p:sp>
        <p:nvSpPr>
          <p:cNvPr id="272" name="Google Shape;272;p32"/>
          <p:cNvSpPr/>
          <p:nvPr/>
        </p:nvSpPr>
        <p:spPr>
          <a:xfrm>
            <a:off x="2224650" y="2214900"/>
            <a:ext cx="1532100" cy="720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Bassin-Expert</a:t>
            </a:r>
            <a:endParaRPr sz="1400" b="0" i="0" u="none" strike="noStrike" cap="none">
              <a:solidFill>
                <a:srgbClr val="000000"/>
              </a:solidFill>
              <a:latin typeface="Arial"/>
              <a:ea typeface="Arial"/>
              <a:cs typeface="Arial"/>
              <a:sym typeface="Arial"/>
            </a:endParaRPr>
          </a:p>
        </p:txBody>
      </p:sp>
      <p:cxnSp>
        <p:nvCxnSpPr>
          <p:cNvPr id="273" name="Google Shape;273;p32"/>
          <p:cNvCxnSpPr>
            <a:stCxn id="268" idx="3"/>
            <a:endCxn id="269" idx="1"/>
          </p:cNvCxnSpPr>
          <p:nvPr/>
        </p:nvCxnSpPr>
        <p:spPr>
          <a:xfrm>
            <a:off x="1224200" y="1973475"/>
            <a:ext cx="692700" cy="0"/>
          </a:xfrm>
          <a:prstGeom prst="straightConnector1">
            <a:avLst/>
          </a:prstGeom>
          <a:noFill/>
          <a:ln w="9525" cap="flat" cmpd="sng">
            <a:solidFill>
              <a:schemeClr val="dk2"/>
            </a:solidFill>
            <a:prstDash val="solid"/>
            <a:round/>
            <a:headEnd type="none" w="sm" len="sm"/>
            <a:tailEnd type="none" w="sm" len="sm"/>
          </a:ln>
        </p:spPr>
      </p:cxnSp>
      <p:cxnSp>
        <p:nvCxnSpPr>
          <p:cNvPr id="274" name="Google Shape;274;p32"/>
          <p:cNvCxnSpPr>
            <a:stCxn id="269" idx="3"/>
            <a:endCxn id="270" idx="1"/>
          </p:cNvCxnSpPr>
          <p:nvPr/>
        </p:nvCxnSpPr>
        <p:spPr>
          <a:xfrm>
            <a:off x="4064550" y="1973475"/>
            <a:ext cx="485100" cy="0"/>
          </a:xfrm>
          <a:prstGeom prst="straightConnector1">
            <a:avLst/>
          </a:prstGeom>
          <a:noFill/>
          <a:ln w="9525" cap="flat" cmpd="sng">
            <a:solidFill>
              <a:schemeClr val="dk2"/>
            </a:solidFill>
            <a:prstDash val="solid"/>
            <a:round/>
            <a:headEnd type="none" w="sm" len="sm"/>
            <a:tailEnd type="triangle" w="med" len="med"/>
          </a:ln>
        </p:spPr>
      </p:cxnSp>
      <p:sp>
        <p:nvSpPr>
          <p:cNvPr id="275" name="Google Shape;275;p32"/>
          <p:cNvSpPr/>
          <p:nvPr/>
        </p:nvSpPr>
        <p:spPr>
          <a:xfrm>
            <a:off x="6426998" y="3582613"/>
            <a:ext cx="2136300" cy="314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Electrovanne</a:t>
            </a:r>
            <a:endParaRPr sz="1400" b="0" i="0" u="none" strike="noStrike" cap="none">
              <a:solidFill>
                <a:srgbClr val="000000"/>
              </a:solidFill>
              <a:latin typeface="Arial"/>
              <a:ea typeface="Arial"/>
              <a:cs typeface="Arial"/>
              <a:sym typeface="Arial"/>
            </a:endParaRPr>
          </a:p>
        </p:txBody>
      </p:sp>
      <p:sp>
        <p:nvSpPr>
          <p:cNvPr id="276" name="Google Shape;276;p32"/>
          <p:cNvSpPr/>
          <p:nvPr/>
        </p:nvSpPr>
        <p:spPr>
          <a:xfrm>
            <a:off x="6426998" y="3145925"/>
            <a:ext cx="2136300" cy="3411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Voyant alarme</a:t>
            </a:r>
            <a:endParaRPr sz="1400" b="0" i="0" u="none" strike="noStrike" cap="none">
              <a:solidFill>
                <a:srgbClr val="000000"/>
              </a:solidFill>
              <a:latin typeface="Arial"/>
              <a:ea typeface="Arial"/>
              <a:cs typeface="Arial"/>
              <a:sym typeface="Arial"/>
            </a:endParaRPr>
          </a:p>
        </p:txBody>
      </p:sp>
      <p:sp>
        <p:nvSpPr>
          <p:cNvPr id="277" name="Google Shape;277;p32"/>
          <p:cNvSpPr/>
          <p:nvPr/>
        </p:nvSpPr>
        <p:spPr>
          <a:xfrm>
            <a:off x="6426998" y="2735625"/>
            <a:ext cx="2136300" cy="314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UV</a:t>
            </a:r>
            <a:endParaRPr sz="1400" b="0" i="0" u="none" strike="noStrike" cap="none">
              <a:solidFill>
                <a:srgbClr val="000000"/>
              </a:solidFill>
              <a:latin typeface="Arial"/>
              <a:ea typeface="Arial"/>
              <a:cs typeface="Arial"/>
              <a:sym typeface="Arial"/>
            </a:endParaRPr>
          </a:p>
        </p:txBody>
      </p:sp>
      <p:sp>
        <p:nvSpPr>
          <p:cNvPr id="278" name="Google Shape;278;p32"/>
          <p:cNvSpPr/>
          <p:nvPr/>
        </p:nvSpPr>
        <p:spPr>
          <a:xfrm>
            <a:off x="6426998" y="2325325"/>
            <a:ext cx="2136300" cy="314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Bulleur</a:t>
            </a:r>
            <a:endParaRPr sz="1400" b="0" i="0" u="none" strike="noStrike" cap="none">
              <a:solidFill>
                <a:srgbClr val="000000"/>
              </a:solidFill>
              <a:latin typeface="Arial"/>
              <a:ea typeface="Arial"/>
              <a:cs typeface="Arial"/>
              <a:sym typeface="Arial"/>
            </a:endParaRPr>
          </a:p>
        </p:txBody>
      </p:sp>
      <p:sp>
        <p:nvSpPr>
          <p:cNvPr id="279" name="Google Shape;279;p32"/>
          <p:cNvSpPr/>
          <p:nvPr/>
        </p:nvSpPr>
        <p:spPr>
          <a:xfrm>
            <a:off x="6426998" y="1888625"/>
            <a:ext cx="2136300" cy="314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Chauffage</a:t>
            </a:r>
            <a:endParaRPr sz="1400" b="0" i="0" u="none" strike="noStrike" cap="none">
              <a:solidFill>
                <a:srgbClr val="000000"/>
              </a:solidFill>
              <a:latin typeface="Arial"/>
              <a:ea typeface="Arial"/>
              <a:cs typeface="Arial"/>
              <a:sym typeface="Arial"/>
            </a:endParaRPr>
          </a:p>
        </p:txBody>
      </p:sp>
      <p:sp>
        <p:nvSpPr>
          <p:cNvPr id="280" name="Google Shape;280;p32"/>
          <p:cNvSpPr/>
          <p:nvPr/>
        </p:nvSpPr>
        <p:spPr>
          <a:xfrm>
            <a:off x="6426992" y="1475925"/>
            <a:ext cx="2136300" cy="29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nourriture</a:t>
            </a:r>
            <a:endParaRPr sz="1400" b="0" i="0" u="none" strike="noStrike" cap="none">
              <a:solidFill>
                <a:srgbClr val="000000"/>
              </a:solidFill>
              <a:latin typeface="Arial"/>
              <a:ea typeface="Arial"/>
              <a:cs typeface="Arial"/>
              <a:sym typeface="Arial"/>
            </a:endParaRPr>
          </a:p>
        </p:txBody>
      </p:sp>
      <p:sp>
        <p:nvSpPr>
          <p:cNvPr id="281" name="Google Shape;281;p32"/>
          <p:cNvSpPr/>
          <p:nvPr/>
        </p:nvSpPr>
        <p:spPr>
          <a:xfrm>
            <a:off x="6426992" y="1096525"/>
            <a:ext cx="2136300" cy="257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Pompe</a:t>
            </a:r>
            <a:endParaRPr sz="1400" b="0" i="0" u="none" strike="noStrike" cap="none">
              <a:solidFill>
                <a:srgbClr val="000000"/>
              </a:solidFill>
              <a:latin typeface="Arial"/>
              <a:ea typeface="Arial"/>
              <a:cs typeface="Arial"/>
              <a:sym typeface="Arial"/>
            </a:endParaRPr>
          </a:p>
        </p:txBody>
      </p:sp>
      <p:sp>
        <p:nvSpPr>
          <p:cNvPr id="282" name="Google Shape;282;p32"/>
          <p:cNvSpPr/>
          <p:nvPr/>
        </p:nvSpPr>
        <p:spPr>
          <a:xfrm>
            <a:off x="6426992" y="683813"/>
            <a:ext cx="2136300" cy="29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Co2</a:t>
            </a:r>
            <a:endParaRPr sz="1400" b="0" i="0" u="none" strike="noStrike" cap="none">
              <a:solidFill>
                <a:srgbClr val="000000"/>
              </a:solidFill>
              <a:latin typeface="Arial"/>
              <a:ea typeface="Arial"/>
              <a:cs typeface="Arial"/>
              <a:sym typeface="Arial"/>
            </a:endParaRPr>
          </a:p>
        </p:txBody>
      </p:sp>
      <p:sp>
        <p:nvSpPr>
          <p:cNvPr id="283" name="Google Shape;283;p32"/>
          <p:cNvSpPr/>
          <p:nvPr/>
        </p:nvSpPr>
        <p:spPr>
          <a:xfrm>
            <a:off x="6426992" y="271125"/>
            <a:ext cx="2136300" cy="29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Bactérie</a:t>
            </a:r>
            <a:endParaRPr sz="1400" b="0" i="0" u="none" strike="noStrike" cap="none">
              <a:solidFill>
                <a:srgbClr val="000000"/>
              </a:solidFill>
              <a:latin typeface="Arial"/>
              <a:ea typeface="Arial"/>
              <a:cs typeface="Arial"/>
              <a:sym typeface="Arial"/>
            </a:endParaRPr>
          </a:p>
        </p:txBody>
      </p:sp>
      <p:sp>
        <p:nvSpPr>
          <p:cNvPr id="284" name="Google Shape;284;p32"/>
          <p:cNvSpPr/>
          <p:nvPr/>
        </p:nvSpPr>
        <p:spPr>
          <a:xfrm>
            <a:off x="6426992" y="3992900"/>
            <a:ext cx="2136300" cy="29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Bicarbonate</a:t>
            </a:r>
            <a:endParaRPr sz="1400" b="0" i="0" u="none" strike="noStrike" cap="none">
              <a:solidFill>
                <a:srgbClr val="000000"/>
              </a:solidFill>
              <a:latin typeface="Arial"/>
              <a:ea typeface="Arial"/>
              <a:cs typeface="Arial"/>
              <a:sym typeface="Arial"/>
            </a:endParaRPr>
          </a:p>
        </p:txBody>
      </p:sp>
      <p:sp>
        <p:nvSpPr>
          <p:cNvPr id="285" name="Google Shape;285;p32"/>
          <p:cNvSpPr/>
          <p:nvPr/>
        </p:nvSpPr>
        <p:spPr>
          <a:xfrm>
            <a:off x="2392200" y="3582625"/>
            <a:ext cx="1197000" cy="4701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Interfaces entrée</a:t>
            </a:r>
            <a:endParaRPr sz="1400" b="0" i="0" u="none" strike="noStrike" cap="none">
              <a:solidFill>
                <a:srgbClr val="000000"/>
              </a:solidFill>
              <a:latin typeface="Arial"/>
              <a:ea typeface="Arial"/>
              <a:cs typeface="Arial"/>
              <a:sym typeface="Arial"/>
            </a:endParaRPr>
          </a:p>
        </p:txBody>
      </p:sp>
      <p:sp>
        <p:nvSpPr>
          <p:cNvPr id="286" name="Google Shape;286;p32"/>
          <p:cNvSpPr/>
          <p:nvPr/>
        </p:nvSpPr>
        <p:spPr>
          <a:xfrm>
            <a:off x="4376450" y="3598375"/>
            <a:ext cx="1263300" cy="4386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température</a:t>
            </a:r>
            <a:endParaRPr sz="1400" b="0" i="0" u="none" strike="noStrike" cap="none">
              <a:solidFill>
                <a:srgbClr val="000000"/>
              </a:solidFill>
              <a:latin typeface="Arial"/>
              <a:ea typeface="Arial"/>
              <a:cs typeface="Arial"/>
              <a:sym typeface="Arial"/>
            </a:endParaRPr>
          </a:p>
        </p:txBody>
      </p:sp>
      <p:sp>
        <p:nvSpPr>
          <p:cNvPr id="287" name="Google Shape;287;p32"/>
          <p:cNvSpPr/>
          <p:nvPr/>
        </p:nvSpPr>
        <p:spPr>
          <a:xfrm>
            <a:off x="4376450" y="4283600"/>
            <a:ext cx="1263300" cy="4386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Ph</a:t>
            </a:r>
            <a:endParaRPr sz="1400" b="0" i="0" u="none" strike="noStrike" cap="none">
              <a:solidFill>
                <a:srgbClr val="000000"/>
              </a:solidFill>
              <a:latin typeface="Arial"/>
              <a:ea typeface="Arial"/>
              <a:cs typeface="Arial"/>
              <a:sym typeface="Arial"/>
            </a:endParaRPr>
          </a:p>
        </p:txBody>
      </p:sp>
      <p:sp>
        <p:nvSpPr>
          <p:cNvPr id="288" name="Google Shape;288;p32"/>
          <p:cNvSpPr/>
          <p:nvPr/>
        </p:nvSpPr>
        <p:spPr>
          <a:xfrm>
            <a:off x="2359050" y="4283600"/>
            <a:ext cx="1263300" cy="4386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niveau d’eau</a:t>
            </a:r>
            <a:endParaRPr sz="1400" b="0" i="0" u="none" strike="noStrike" cap="none">
              <a:solidFill>
                <a:srgbClr val="000000"/>
              </a:solidFill>
              <a:latin typeface="Arial"/>
              <a:ea typeface="Arial"/>
              <a:cs typeface="Arial"/>
              <a:sym typeface="Arial"/>
            </a:endParaRPr>
          </a:p>
        </p:txBody>
      </p:sp>
      <p:cxnSp>
        <p:nvCxnSpPr>
          <p:cNvPr id="289" name="Google Shape;289;p32"/>
          <p:cNvCxnSpPr>
            <a:stCxn id="270" idx="3"/>
            <a:endCxn id="283" idx="1"/>
          </p:cNvCxnSpPr>
          <p:nvPr/>
        </p:nvCxnSpPr>
        <p:spPr>
          <a:xfrm rot="10800000" flipH="1">
            <a:off x="5634125" y="416475"/>
            <a:ext cx="792900" cy="1557000"/>
          </a:xfrm>
          <a:prstGeom prst="straightConnector1">
            <a:avLst/>
          </a:prstGeom>
          <a:noFill/>
          <a:ln w="9525" cap="flat" cmpd="sng">
            <a:solidFill>
              <a:schemeClr val="dk2"/>
            </a:solidFill>
            <a:prstDash val="solid"/>
            <a:round/>
            <a:headEnd type="none" w="sm" len="sm"/>
            <a:tailEnd type="none" w="sm" len="sm"/>
          </a:ln>
        </p:spPr>
      </p:cxnSp>
      <p:cxnSp>
        <p:nvCxnSpPr>
          <p:cNvPr id="290" name="Google Shape;290;p32"/>
          <p:cNvCxnSpPr>
            <a:stCxn id="270" idx="3"/>
            <a:endCxn id="282" idx="1"/>
          </p:cNvCxnSpPr>
          <p:nvPr/>
        </p:nvCxnSpPr>
        <p:spPr>
          <a:xfrm rot="10800000" flipH="1">
            <a:off x="5634125" y="829275"/>
            <a:ext cx="792900" cy="1144200"/>
          </a:xfrm>
          <a:prstGeom prst="straightConnector1">
            <a:avLst/>
          </a:prstGeom>
          <a:noFill/>
          <a:ln w="9525" cap="flat" cmpd="sng">
            <a:solidFill>
              <a:schemeClr val="dk2"/>
            </a:solidFill>
            <a:prstDash val="solid"/>
            <a:round/>
            <a:headEnd type="none" w="sm" len="sm"/>
            <a:tailEnd type="none" w="sm" len="sm"/>
          </a:ln>
        </p:spPr>
      </p:cxnSp>
      <p:cxnSp>
        <p:nvCxnSpPr>
          <p:cNvPr id="291" name="Google Shape;291;p32"/>
          <p:cNvCxnSpPr>
            <a:stCxn id="270" idx="3"/>
            <a:endCxn id="281" idx="1"/>
          </p:cNvCxnSpPr>
          <p:nvPr/>
        </p:nvCxnSpPr>
        <p:spPr>
          <a:xfrm rot="10800000" flipH="1">
            <a:off x="5634125" y="1225275"/>
            <a:ext cx="792900" cy="748200"/>
          </a:xfrm>
          <a:prstGeom prst="straightConnector1">
            <a:avLst/>
          </a:prstGeom>
          <a:noFill/>
          <a:ln w="9525" cap="flat" cmpd="sng">
            <a:solidFill>
              <a:schemeClr val="dk2"/>
            </a:solidFill>
            <a:prstDash val="solid"/>
            <a:round/>
            <a:headEnd type="none" w="sm" len="sm"/>
            <a:tailEnd type="none" w="sm" len="sm"/>
          </a:ln>
        </p:spPr>
      </p:cxnSp>
      <p:cxnSp>
        <p:nvCxnSpPr>
          <p:cNvPr id="292" name="Google Shape;292;p32"/>
          <p:cNvCxnSpPr>
            <a:endCxn id="280" idx="1"/>
          </p:cNvCxnSpPr>
          <p:nvPr/>
        </p:nvCxnSpPr>
        <p:spPr>
          <a:xfrm rot="10800000" flipH="1">
            <a:off x="5634092" y="1621275"/>
            <a:ext cx="792900" cy="352200"/>
          </a:xfrm>
          <a:prstGeom prst="straightConnector1">
            <a:avLst/>
          </a:prstGeom>
          <a:noFill/>
          <a:ln w="9525" cap="flat" cmpd="sng">
            <a:solidFill>
              <a:schemeClr val="dk2"/>
            </a:solidFill>
            <a:prstDash val="solid"/>
            <a:round/>
            <a:headEnd type="none" w="sm" len="sm"/>
            <a:tailEnd type="none" w="sm" len="sm"/>
          </a:ln>
        </p:spPr>
      </p:cxnSp>
      <p:cxnSp>
        <p:nvCxnSpPr>
          <p:cNvPr id="293" name="Google Shape;293;p32"/>
          <p:cNvCxnSpPr>
            <a:stCxn id="270" idx="3"/>
            <a:endCxn id="279" idx="1"/>
          </p:cNvCxnSpPr>
          <p:nvPr/>
        </p:nvCxnSpPr>
        <p:spPr>
          <a:xfrm>
            <a:off x="5634125" y="1973475"/>
            <a:ext cx="792900" cy="72600"/>
          </a:xfrm>
          <a:prstGeom prst="straightConnector1">
            <a:avLst/>
          </a:prstGeom>
          <a:noFill/>
          <a:ln w="9525" cap="flat" cmpd="sng">
            <a:solidFill>
              <a:schemeClr val="dk2"/>
            </a:solidFill>
            <a:prstDash val="solid"/>
            <a:round/>
            <a:headEnd type="none" w="sm" len="sm"/>
            <a:tailEnd type="none" w="sm" len="sm"/>
          </a:ln>
        </p:spPr>
      </p:cxnSp>
      <p:cxnSp>
        <p:nvCxnSpPr>
          <p:cNvPr id="294" name="Google Shape;294;p32"/>
          <p:cNvCxnSpPr>
            <a:stCxn id="270" idx="3"/>
            <a:endCxn id="278" idx="1"/>
          </p:cNvCxnSpPr>
          <p:nvPr/>
        </p:nvCxnSpPr>
        <p:spPr>
          <a:xfrm>
            <a:off x="5634125" y="1973475"/>
            <a:ext cx="792900" cy="509100"/>
          </a:xfrm>
          <a:prstGeom prst="straightConnector1">
            <a:avLst/>
          </a:prstGeom>
          <a:noFill/>
          <a:ln w="9525" cap="flat" cmpd="sng">
            <a:solidFill>
              <a:schemeClr val="dk2"/>
            </a:solidFill>
            <a:prstDash val="solid"/>
            <a:round/>
            <a:headEnd type="none" w="sm" len="sm"/>
            <a:tailEnd type="none" w="sm" len="sm"/>
          </a:ln>
        </p:spPr>
      </p:cxnSp>
      <p:cxnSp>
        <p:nvCxnSpPr>
          <p:cNvPr id="295" name="Google Shape;295;p32"/>
          <p:cNvCxnSpPr>
            <a:stCxn id="270" idx="3"/>
            <a:endCxn id="277" idx="1"/>
          </p:cNvCxnSpPr>
          <p:nvPr/>
        </p:nvCxnSpPr>
        <p:spPr>
          <a:xfrm>
            <a:off x="5634125" y="1973475"/>
            <a:ext cx="792900" cy="919500"/>
          </a:xfrm>
          <a:prstGeom prst="straightConnector1">
            <a:avLst/>
          </a:prstGeom>
          <a:noFill/>
          <a:ln w="9525" cap="flat" cmpd="sng">
            <a:solidFill>
              <a:schemeClr val="dk2"/>
            </a:solidFill>
            <a:prstDash val="solid"/>
            <a:round/>
            <a:headEnd type="none" w="sm" len="sm"/>
            <a:tailEnd type="none" w="sm" len="sm"/>
          </a:ln>
        </p:spPr>
      </p:cxnSp>
      <p:cxnSp>
        <p:nvCxnSpPr>
          <p:cNvPr id="296" name="Google Shape;296;p32"/>
          <p:cNvCxnSpPr>
            <a:stCxn id="270" idx="3"/>
            <a:endCxn id="276" idx="1"/>
          </p:cNvCxnSpPr>
          <p:nvPr/>
        </p:nvCxnSpPr>
        <p:spPr>
          <a:xfrm>
            <a:off x="5634125" y="1973475"/>
            <a:ext cx="792900" cy="1343100"/>
          </a:xfrm>
          <a:prstGeom prst="straightConnector1">
            <a:avLst/>
          </a:prstGeom>
          <a:noFill/>
          <a:ln w="9525" cap="flat" cmpd="sng">
            <a:solidFill>
              <a:schemeClr val="dk2"/>
            </a:solidFill>
            <a:prstDash val="solid"/>
            <a:round/>
            <a:headEnd type="none" w="sm" len="sm"/>
            <a:tailEnd type="none" w="sm" len="sm"/>
          </a:ln>
        </p:spPr>
      </p:cxnSp>
      <p:cxnSp>
        <p:nvCxnSpPr>
          <p:cNvPr id="297" name="Google Shape;297;p32"/>
          <p:cNvCxnSpPr>
            <a:stCxn id="270" idx="3"/>
            <a:endCxn id="275" idx="1"/>
          </p:cNvCxnSpPr>
          <p:nvPr/>
        </p:nvCxnSpPr>
        <p:spPr>
          <a:xfrm>
            <a:off x="5634125" y="1973475"/>
            <a:ext cx="792900" cy="1766400"/>
          </a:xfrm>
          <a:prstGeom prst="straightConnector1">
            <a:avLst/>
          </a:prstGeom>
          <a:noFill/>
          <a:ln w="9525" cap="flat" cmpd="sng">
            <a:solidFill>
              <a:schemeClr val="dk2"/>
            </a:solidFill>
            <a:prstDash val="solid"/>
            <a:round/>
            <a:headEnd type="none" w="sm" len="sm"/>
            <a:tailEnd type="none" w="sm" len="sm"/>
          </a:ln>
        </p:spPr>
      </p:cxnSp>
      <p:cxnSp>
        <p:nvCxnSpPr>
          <p:cNvPr id="298" name="Google Shape;298;p32"/>
          <p:cNvCxnSpPr>
            <a:stCxn id="270" idx="3"/>
            <a:endCxn id="284" idx="1"/>
          </p:cNvCxnSpPr>
          <p:nvPr/>
        </p:nvCxnSpPr>
        <p:spPr>
          <a:xfrm>
            <a:off x="5634125" y="1973475"/>
            <a:ext cx="792900" cy="2164800"/>
          </a:xfrm>
          <a:prstGeom prst="straightConnector1">
            <a:avLst/>
          </a:prstGeom>
          <a:noFill/>
          <a:ln w="9525" cap="flat" cmpd="sng">
            <a:solidFill>
              <a:schemeClr val="dk2"/>
            </a:solidFill>
            <a:prstDash val="solid"/>
            <a:round/>
            <a:headEnd type="none" w="sm" len="sm"/>
            <a:tailEnd type="none" w="sm" len="sm"/>
          </a:ln>
        </p:spPr>
      </p:cxnSp>
      <p:cxnSp>
        <p:nvCxnSpPr>
          <p:cNvPr id="299" name="Google Shape;299;p32"/>
          <p:cNvCxnSpPr>
            <a:endCxn id="285" idx="0"/>
          </p:cNvCxnSpPr>
          <p:nvPr/>
        </p:nvCxnSpPr>
        <p:spPr>
          <a:xfrm>
            <a:off x="2990700" y="3460225"/>
            <a:ext cx="0" cy="122400"/>
          </a:xfrm>
          <a:prstGeom prst="straightConnector1">
            <a:avLst/>
          </a:prstGeom>
          <a:noFill/>
          <a:ln w="9525" cap="flat" cmpd="sng">
            <a:solidFill>
              <a:schemeClr val="dk2"/>
            </a:solidFill>
            <a:prstDash val="solid"/>
            <a:round/>
            <a:headEnd type="none" w="sm" len="sm"/>
            <a:tailEnd type="triangle" w="med" len="med"/>
          </a:ln>
        </p:spPr>
      </p:cxnSp>
      <p:cxnSp>
        <p:nvCxnSpPr>
          <p:cNvPr id="300" name="Google Shape;300;p32"/>
          <p:cNvCxnSpPr>
            <a:stCxn id="285" idx="3"/>
            <a:endCxn id="286" idx="1"/>
          </p:cNvCxnSpPr>
          <p:nvPr/>
        </p:nvCxnSpPr>
        <p:spPr>
          <a:xfrm>
            <a:off x="3589200" y="3817675"/>
            <a:ext cx="787200" cy="0"/>
          </a:xfrm>
          <a:prstGeom prst="straightConnector1">
            <a:avLst/>
          </a:prstGeom>
          <a:noFill/>
          <a:ln w="9525" cap="flat" cmpd="sng">
            <a:solidFill>
              <a:schemeClr val="dk2"/>
            </a:solidFill>
            <a:prstDash val="solid"/>
            <a:round/>
            <a:headEnd type="none" w="sm" len="sm"/>
            <a:tailEnd type="none" w="sm" len="sm"/>
          </a:ln>
        </p:spPr>
      </p:cxnSp>
      <p:cxnSp>
        <p:nvCxnSpPr>
          <p:cNvPr id="301" name="Google Shape;301;p32"/>
          <p:cNvCxnSpPr>
            <a:stCxn id="285" idx="2"/>
            <a:endCxn id="288" idx="0"/>
          </p:cNvCxnSpPr>
          <p:nvPr/>
        </p:nvCxnSpPr>
        <p:spPr>
          <a:xfrm>
            <a:off x="2990700" y="4052725"/>
            <a:ext cx="0" cy="231000"/>
          </a:xfrm>
          <a:prstGeom prst="straightConnector1">
            <a:avLst/>
          </a:prstGeom>
          <a:noFill/>
          <a:ln w="9525" cap="flat" cmpd="sng">
            <a:solidFill>
              <a:schemeClr val="dk2"/>
            </a:solidFill>
            <a:prstDash val="solid"/>
            <a:round/>
            <a:headEnd type="none" w="sm" len="sm"/>
            <a:tailEnd type="none" w="sm" len="sm"/>
          </a:ln>
        </p:spPr>
      </p:cxnSp>
      <p:cxnSp>
        <p:nvCxnSpPr>
          <p:cNvPr id="302" name="Google Shape;302;p32"/>
          <p:cNvCxnSpPr>
            <a:endCxn id="287" idx="1"/>
          </p:cNvCxnSpPr>
          <p:nvPr/>
        </p:nvCxnSpPr>
        <p:spPr>
          <a:xfrm>
            <a:off x="3598250" y="4050800"/>
            <a:ext cx="778200" cy="452100"/>
          </a:xfrm>
          <a:prstGeom prst="straightConnector1">
            <a:avLst/>
          </a:prstGeom>
          <a:noFill/>
          <a:ln w="9525" cap="flat" cmpd="sng">
            <a:solidFill>
              <a:schemeClr val="dk2"/>
            </a:solidFill>
            <a:prstDash val="solid"/>
            <a:round/>
            <a:headEnd type="none" w="sm" len="sm"/>
            <a:tailEnd type="none" w="sm" len="sm"/>
          </a:ln>
        </p:spPr>
      </p:cxnSp>
      <p:sp>
        <p:nvSpPr>
          <p:cNvPr id="2" name="Espace réservé du numéro de diapositive 1">
            <a:extLst>
              <a:ext uri="{FF2B5EF4-FFF2-40B4-BE49-F238E27FC236}">
                <a16:creationId xmlns:a16="http://schemas.microsoft.com/office/drawing/2014/main" id="{59AE20C5-7EE2-4CB7-ABB1-F08177D9A3F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26</a:t>
            </a:fld>
            <a:endParaRPr lang="fr-F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3"/>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Module de surveillance</a:t>
            </a:r>
            <a:endParaRPr/>
          </a:p>
        </p:txBody>
      </p:sp>
      <p:sp>
        <p:nvSpPr>
          <p:cNvPr id="308" name="Google Shape;308;p33"/>
          <p:cNvSpPr txBox="1">
            <a:spLocks noGrp="1"/>
          </p:cNvSpPr>
          <p:nvPr>
            <p:ph type="body" idx="1"/>
          </p:nvPr>
        </p:nvSpPr>
        <p:spPr>
          <a:xfrm>
            <a:off x="311700" y="1243850"/>
            <a:ext cx="8520600" cy="333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endParaRPr/>
          </a:p>
        </p:txBody>
      </p:sp>
      <p:pic>
        <p:nvPicPr>
          <p:cNvPr id="309" name="Google Shape;309;p33" descr="Résultat de recherche d'images pour &quot;alarme visuelle&quot;"/>
          <p:cNvPicPr preferRelativeResize="0"/>
          <p:nvPr/>
        </p:nvPicPr>
        <p:blipFill rotWithShape="1">
          <a:blip r:embed="rId3">
            <a:alphaModFix/>
          </a:blip>
          <a:srcRect l="4274" t="4571" r="3405"/>
          <a:stretch/>
        </p:blipFill>
        <p:spPr>
          <a:xfrm>
            <a:off x="2950687" y="1017800"/>
            <a:ext cx="3242625" cy="3853925"/>
          </a:xfrm>
          <a:prstGeom prst="rect">
            <a:avLst/>
          </a:prstGeom>
          <a:noFill/>
          <a:ln>
            <a:noFill/>
          </a:ln>
        </p:spPr>
      </p:pic>
      <p:sp>
        <p:nvSpPr>
          <p:cNvPr id="2" name="Espace réservé du numéro de diapositive 1">
            <a:extLst>
              <a:ext uri="{FF2B5EF4-FFF2-40B4-BE49-F238E27FC236}">
                <a16:creationId xmlns:a16="http://schemas.microsoft.com/office/drawing/2014/main" id="{23D03F38-2183-4487-B998-499A29D1F7A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27</a:t>
            </a:fld>
            <a:endParaRPr lang="fr-F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4"/>
          <p:cNvSpPr txBox="1">
            <a:spLocks noGrp="1"/>
          </p:cNvSpPr>
          <p:nvPr>
            <p:ph type="title"/>
          </p:nvPr>
        </p:nvSpPr>
        <p:spPr>
          <a:xfrm>
            <a:off x="76325" y="290725"/>
            <a:ext cx="9067800" cy="646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endParaRPr/>
          </a:p>
          <a:p>
            <a:pPr marL="0" lvl="0" indent="0" algn="l" rtl="0">
              <a:lnSpc>
                <a:spcPct val="100000"/>
              </a:lnSpc>
              <a:spcBef>
                <a:spcPts val="0"/>
              </a:spcBef>
              <a:spcAft>
                <a:spcPts val="0"/>
              </a:spcAft>
              <a:buSzPts val="3000"/>
              <a:buNone/>
            </a:pPr>
            <a:endParaRPr/>
          </a:p>
          <a:p>
            <a:pPr marL="0" lvl="0" indent="0" algn="l" rtl="0">
              <a:lnSpc>
                <a:spcPct val="100000"/>
              </a:lnSpc>
              <a:spcBef>
                <a:spcPts val="0"/>
              </a:spcBef>
              <a:spcAft>
                <a:spcPts val="0"/>
              </a:spcAft>
              <a:buSzPts val="3000"/>
              <a:buNone/>
            </a:pPr>
            <a:endParaRPr/>
          </a:p>
        </p:txBody>
      </p:sp>
      <p:sp>
        <p:nvSpPr>
          <p:cNvPr id="315" name="Google Shape;315;p34"/>
          <p:cNvSpPr txBox="1">
            <a:spLocks noGrp="1"/>
          </p:cNvSpPr>
          <p:nvPr>
            <p:ph type="body" idx="1"/>
          </p:nvPr>
        </p:nvSpPr>
        <p:spPr>
          <a:xfrm>
            <a:off x="311700" y="341800"/>
            <a:ext cx="8520600" cy="538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fr" sz="1400">
                <a:solidFill>
                  <a:srgbClr val="000000"/>
                </a:solidFill>
                <a:latin typeface="Arial"/>
                <a:ea typeface="Arial"/>
                <a:cs typeface="Arial"/>
                <a:sym typeface="Arial"/>
              </a:rPr>
              <a:t>Le système doit informer l’utilisateur en cas de problème : de température de l’eau, de pH de l’eau, de niveau d’eau. Les alarmes restent actives tant que le problème n’est pas corriger </a:t>
            </a:r>
            <a:endParaRPr sz="1400">
              <a:solidFill>
                <a:srgbClr val="000000"/>
              </a:solidFill>
              <a:latin typeface="Arial"/>
              <a:ea typeface="Arial"/>
              <a:cs typeface="Arial"/>
              <a:sym typeface="Arial"/>
            </a:endParaRPr>
          </a:p>
          <a:p>
            <a:pPr marL="0" lvl="0" indent="0" algn="l" rtl="0">
              <a:lnSpc>
                <a:spcPct val="115000"/>
              </a:lnSpc>
              <a:spcBef>
                <a:spcPts val="0"/>
              </a:spcBef>
              <a:spcAft>
                <a:spcPts val="0"/>
              </a:spcAft>
              <a:buSzPts val="1800"/>
              <a:buNone/>
            </a:pPr>
            <a:endParaRPr sz="1400">
              <a:solidFill>
                <a:srgbClr val="000000"/>
              </a:solidFill>
              <a:latin typeface="Arial"/>
              <a:ea typeface="Arial"/>
              <a:cs typeface="Arial"/>
              <a:sym typeface="Arial"/>
            </a:endParaRPr>
          </a:p>
          <a:p>
            <a:pPr marL="0" lvl="0" indent="0" algn="l" rtl="0">
              <a:lnSpc>
                <a:spcPct val="115000"/>
              </a:lnSpc>
              <a:spcBef>
                <a:spcPts val="0"/>
              </a:spcBef>
              <a:spcAft>
                <a:spcPts val="0"/>
              </a:spcAft>
              <a:buSzPts val="1800"/>
              <a:buNone/>
            </a:pPr>
            <a:endParaRPr sz="1100">
              <a:solidFill>
                <a:srgbClr val="000000"/>
              </a:solidFill>
              <a:latin typeface="Arial"/>
              <a:ea typeface="Arial"/>
              <a:cs typeface="Arial"/>
              <a:sym typeface="Arial"/>
            </a:endParaRPr>
          </a:p>
          <a:p>
            <a:pPr marL="0" lvl="0" indent="0" algn="l" rtl="0">
              <a:lnSpc>
                <a:spcPct val="115000"/>
              </a:lnSpc>
              <a:spcBef>
                <a:spcPts val="0"/>
              </a:spcBef>
              <a:spcAft>
                <a:spcPts val="0"/>
              </a:spcAft>
              <a:buSzPts val="1800"/>
              <a:buNone/>
            </a:pPr>
            <a:endParaRPr sz="1100">
              <a:solidFill>
                <a:srgbClr val="000000"/>
              </a:solidFill>
              <a:latin typeface="Arial"/>
              <a:ea typeface="Arial"/>
              <a:cs typeface="Arial"/>
              <a:sym typeface="Arial"/>
            </a:endParaRPr>
          </a:p>
          <a:p>
            <a:pPr marL="0" lvl="0" indent="0" algn="l" rtl="0">
              <a:lnSpc>
                <a:spcPct val="115000"/>
              </a:lnSpc>
              <a:spcBef>
                <a:spcPts val="0"/>
              </a:spcBef>
              <a:spcAft>
                <a:spcPts val="0"/>
              </a:spcAft>
              <a:buSzPts val="1800"/>
              <a:buNone/>
            </a:pPr>
            <a:endParaRPr/>
          </a:p>
          <a:p>
            <a:pPr marL="0" lvl="0" indent="0" algn="l" rtl="0">
              <a:lnSpc>
                <a:spcPct val="115000"/>
              </a:lnSpc>
              <a:spcBef>
                <a:spcPts val="1600"/>
              </a:spcBef>
              <a:spcAft>
                <a:spcPts val="0"/>
              </a:spcAft>
              <a:buSzPts val="1800"/>
              <a:buNone/>
            </a:pPr>
            <a:endParaRPr sz="1400">
              <a:solidFill>
                <a:srgbClr val="000000"/>
              </a:solidFill>
              <a:latin typeface="Arial"/>
              <a:ea typeface="Arial"/>
              <a:cs typeface="Arial"/>
              <a:sym typeface="Arial"/>
            </a:endParaRPr>
          </a:p>
          <a:p>
            <a:pPr marL="0" lvl="0" indent="0" algn="l" rtl="0">
              <a:lnSpc>
                <a:spcPct val="115000"/>
              </a:lnSpc>
              <a:spcBef>
                <a:spcPts val="0"/>
              </a:spcBef>
              <a:spcAft>
                <a:spcPts val="0"/>
              </a:spcAft>
              <a:buSzPts val="1800"/>
              <a:buNone/>
            </a:pPr>
            <a:endParaRPr sz="1100">
              <a:solidFill>
                <a:srgbClr val="000000"/>
              </a:solidFill>
              <a:latin typeface="Arial"/>
              <a:ea typeface="Arial"/>
              <a:cs typeface="Arial"/>
              <a:sym typeface="Arial"/>
            </a:endParaRPr>
          </a:p>
          <a:p>
            <a:pPr marL="0" lvl="0" indent="0" algn="l" rtl="0">
              <a:lnSpc>
                <a:spcPct val="115000"/>
              </a:lnSpc>
              <a:spcBef>
                <a:spcPts val="0"/>
              </a:spcBef>
              <a:spcAft>
                <a:spcPts val="0"/>
              </a:spcAft>
              <a:buSzPts val="1800"/>
              <a:buNone/>
            </a:pPr>
            <a:endParaRPr sz="1100">
              <a:solidFill>
                <a:srgbClr val="000000"/>
              </a:solidFill>
              <a:latin typeface="Arial"/>
              <a:ea typeface="Arial"/>
              <a:cs typeface="Arial"/>
              <a:sym typeface="Arial"/>
            </a:endParaRPr>
          </a:p>
          <a:p>
            <a:pPr marL="0" lvl="0" indent="0" algn="l" rtl="0">
              <a:lnSpc>
                <a:spcPct val="115000"/>
              </a:lnSpc>
              <a:spcBef>
                <a:spcPts val="0"/>
              </a:spcBef>
              <a:spcAft>
                <a:spcPts val="1600"/>
              </a:spcAft>
              <a:buSzPts val="1800"/>
              <a:buNone/>
            </a:pPr>
            <a:endParaRPr/>
          </a:p>
        </p:txBody>
      </p:sp>
      <p:sp>
        <p:nvSpPr>
          <p:cNvPr id="316" name="Google Shape;316;p34"/>
          <p:cNvSpPr txBox="1">
            <a:spLocks noGrp="1"/>
          </p:cNvSpPr>
          <p:nvPr>
            <p:ph type="title" idx="4294967295"/>
          </p:nvPr>
        </p:nvSpPr>
        <p:spPr>
          <a:xfrm>
            <a:off x="0" y="415925"/>
            <a:ext cx="7173913" cy="5111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endParaRPr/>
          </a:p>
          <a:p>
            <a:pPr marL="0" lvl="0" indent="0" algn="l" rtl="0">
              <a:lnSpc>
                <a:spcPct val="100000"/>
              </a:lnSpc>
              <a:spcBef>
                <a:spcPts val="0"/>
              </a:spcBef>
              <a:spcAft>
                <a:spcPts val="0"/>
              </a:spcAft>
              <a:buSzPts val="3000"/>
              <a:buNone/>
            </a:pPr>
            <a:endParaRPr/>
          </a:p>
        </p:txBody>
      </p:sp>
      <p:sp>
        <p:nvSpPr>
          <p:cNvPr id="317" name="Google Shape;317;p34"/>
          <p:cNvSpPr txBox="1"/>
          <p:nvPr/>
        </p:nvSpPr>
        <p:spPr>
          <a:xfrm>
            <a:off x="1547399" y="712815"/>
            <a:ext cx="3610500" cy="420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34"/>
          <p:cNvSpPr/>
          <p:nvPr/>
        </p:nvSpPr>
        <p:spPr>
          <a:xfrm>
            <a:off x="324939" y="2282079"/>
            <a:ext cx="971400" cy="2817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fr" sz="1200" b="0" i="0" u="none" strike="noStrike" cap="none">
                <a:solidFill>
                  <a:srgbClr val="000000"/>
                </a:solidFill>
                <a:latin typeface="Arial"/>
                <a:ea typeface="Arial"/>
                <a:cs typeface="Arial"/>
                <a:sym typeface="Arial"/>
              </a:rPr>
              <a:t>Ecran tactile</a:t>
            </a:r>
            <a:endParaRPr sz="1200" b="0" i="0" u="none" strike="noStrike" cap="none">
              <a:solidFill>
                <a:srgbClr val="000000"/>
              </a:solidFill>
              <a:latin typeface="Arial"/>
              <a:ea typeface="Arial"/>
              <a:cs typeface="Arial"/>
              <a:sym typeface="Arial"/>
            </a:endParaRPr>
          </a:p>
        </p:txBody>
      </p:sp>
      <p:sp>
        <p:nvSpPr>
          <p:cNvPr id="319" name="Google Shape;319;p34"/>
          <p:cNvSpPr/>
          <p:nvPr/>
        </p:nvSpPr>
        <p:spPr>
          <a:xfrm>
            <a:off x="1917181" y="1091087"/>
            <a:ext cx="1923900" cy="26637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Nano Ordinateur</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34"/>
          <p:cNvSpPr/>
          <p:nvPr/>
        </p:nvSpPr>
        <p:spPr>
          <a:xfrm>
            <a:off x="4276023" y="1487278"/>
            <a:ext cx="971400" cy="1871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Interfaces sortie</a:t>
            </a:r>
            <a:endParaRPr sz="1400" b="0" i="0" u="none" strike="noStrike" cap="none">
              <a:solidFill>
                <a:srgbClr val="000000"/>
              </a:solidFill>
              <a:latin typeface="Arial"/>
              <a:ea typeface="Arial"/>
              <a:cs typeface="Arial"/>
              <a:sym typeface="Arial"/>
            </a:endParaRPr>
          </a:p>
        </p:txBody>
      </p:sp>
      <p:sp>
        <p:nvSpPr>
          <p:cNvPr id="321" name="Google Shape;321;p34"/>
          <p:cNvSpPr/>
          <p:nvPr/>
        </p:nvSpPr>
        <p:spPr>
          <a:xfrm>
            <a:off x="2192956" y="1656389"/>
            <a:ext cx="1372800" cy="601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Base de données</a:t>
            </a:r>
            <a:endParaRPr sz="1400" b="0" i="0" u="none" strike="noStrike" cap="none">
              <a:solidFill>
                <a:srgbClr val="000000"/>
              </a:solidFill>
              <a:latin typeface="Arial"/>
              <a:ea typeface="Arial"/>
              <a:cs typeface="Arial"/>
              <a:sym typeface="Arial"/>
            </a:endParaRPr>
          </a:p>
        </p:txBody>
      </p:sp>
      <p:sp>
        <p:nvSpPr>
          <p:cNvPr id="322" name="Google Shape;322;p34"/>
          <p:cNvSpPr/>
          <p:nvPr/>
        </p:nvSpPr>
        <p:spPr>
          <a:xfrm>
            <a:off x="2192956" y="2639363"/>
            <a:ext cx="1372800" cy="645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Bassin-Expert</a:t>
            </a:r>
            <a:endParaRPr sz="1400" b="0" i="0" u="none" strike="noStrike" cap="none">
              <a:solidFill>
                <a:srgbClr val="000000"/>
              </a:solidFill>
              <a:latin typeface="Arial"/>
              <a:ea typeface="Arial"/>
              <a:cs typeface="Arial"/>
              <a:sym typeface="Arial"/>
            </a:endParaRPr>
          </a:p>
        </p:txBody>
      </p:sp>
      <p:cxnSp>
        <p:nvCxnSpPr>
          <p:cNvPr id="323" name="Google Shape;323;p34"/>
          <p:cNvCxnSpPr>
            <a:stCxn id="318" idx="3"/>
            <a:endCxn id="319" idx="1"/>
          </p:cNvCxnSpPr>
          <p:nvPr/>
        </p:nvCxnSpPr>
        <p:spPr>
          <a:xfrm>
            <a:off x="1296339" y="2422929"/>
            <a:ext cx="620700" cy="0"/>
          </a:xfrm>
          <a:prstGeom prst="straightConnector1">
            <a:avLst/>
          </a:prstGeom>
          <a:noFill/>
          <a:ln w="9525" cap="flat" cmpd="sng">
            <a:solidFill>
              <a:schemeClr val="dk2"/>
            </a:solidFill>
            <a:prstDash val="solid"/>
            <a:round/>
            <a:headEnd type="none" w="sm" len="sm"/>
            <a:tailEnd type="none" w="sm" len="sm"/>
          </a:ln>
        </p:spPr>
      </p:cxnSp>
      <p:cxnSp>
        <p:nvCxnSpPr>
          <p:cNvPr id="324" name="Google Shape;324;p34"/>
          <p:cNvCxnSpPr>
            <a:stCxn id="319" idx="3"/>
            <a:endCxn id="320" idx="1"/>
          </p:cNvCxnSpPr>
          <p:nvPr/>
        </p:nvCxnSpPr>
        <p:spPr>
          <a:xfrm>
            <a:off x="3841081" y="2422937"/>
            <a:ext cx="435000" cy="0"/>
          </a:xfrm>
          <a:prstGeom prst="straightConnector1">
            <a:avLst/>
          </a:prstGeom>
          <a:noFill/>
          <a:ln w="9525" cap="flat" cmpd="sng">
            <a:solidFill>
              <a:schemeClr val="dk2"/>
            </a:solidFill>
            <a:prstDash val="solid"/>
            <a:round/>
            <a:headEnd type="none" w="sm" len="sm"/>
            <a:tailEnd type="triangle" w="med" len="med"/>
          </a:ln>
        </p:spPr>
      </p:cxnSp>
      <p:sp>
        <p:nvSpPr>
          <p:cNvPr id="325" name="Google Shape;325;p34"/>
          <p:cNvSpPr/>
          <p:nvPr/>
        </p:nvSpPr>
        <p:spPr>
          <a:xfrm>
            <a:off x="5958061" y="3864771"/>
            <a:ext cx="1914000" cy="281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Electrovanne</a:t>
            </a:r>
            <a:endParaRPr sz="1400" b="0" i="0" u="none" strike="noStrike" cap="none">
              <a:solidFill>
                <a:srgbClr val="000000"/>
              </a:solidFill>
              <a:latin typeface="Arial"/>
              <a:ea typeface="Arial"/>
              <a:cs typeface="Arial"/>
              <a:sym typeface="Arial"/>
            </a:endParaRPr>
          </a:p>
        </p:txBody>
      </p:sp>
      <p:sp>
        <p:nvSpPr>
          <p:cNvPr id="326" name="Google Shape;326;p34"/>
          <p:cNvSpPr/>
          <p:nvPr/>
        </p:nvSpPr>
        <p:spPr>
          <a:xfrm>
            <a:off x="5958061" y="3473519"/>
            <a:ext cx="1914000" cy="3054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Voyant alarme</a:t>
            </a:r>
            <a:endParaRPr sz="1400" b="0" i="0" u="none" strike="noStrike" cap="none">
              <a:solidFill>
                <a:srgbClr val="000000"/>
              </a:solidFill>
              <a:latin typeface="Arial"/>
              <a:ea typeface="Arial"/>
              <a:cs typeface="Arial"/>
              <a:sym typeface="Arial"/>
            </a:endParaRPr>
          </a:p>
        </p:txBody>
      </p:sp>
      <p:sp>
        <p:nvSpPr>
          <p:cNvPr id="327" name="Google Shape;327;p34"/>
          <p:cNvSpPr/>
          <p:nvPr/>
        </p:nvSpPr>
        <p:spPr>
          <a:xfrm>
            <a:off x="5958061" y="3105909"/>
            <a:ext cx="1914000" cy="281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UV</a:t>
            </a:r>
            <a:endParaRPr sz="1400" b="0" i="0" u="none" strike="noStrike" cap="none">
              <a:solidFill>
                <a:srgbClr val="000000"/>
              </a:solidFill>
              <a:latin typeface="Arial"/>
              <a:ea typeface="Arial"/>
              <a:cs typeface="Arial"/>
              <a:sym typeface="Arial"/>
            </a:endParaRPr>
          </a:p>
        </p:txBody>
      </p:sp>
      <p:sp>
        <p:nvSpPr>
          <p:cNvPr id="328" name="Google Shape;328;p34"/>
          <p:cNvSpPr/>
          <p:nvPr/>
        </p:nvSpPr>
        <p:spPr>
          <a:xfrm>
            <a:off x="5958061" y="2738299"/>
            <a:ext cx="1914000" cy="281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Bulleur</a:t>
            </a:r>
            <a:endParaRPr sz="1400" b="0" i="0" u="none" strike="noStrike" cap="none">
              <a:solidFill>
                <a:srgbClr val="000000"/>
              </a:solidFill>
              <a:latin typeface="Arial"/>
              <a:ea typeface="Arial"/>
              <a:cs typeface="Arial"/>
              <a:sym typeface="Arial"/>
            </a:endParaRPr>
          </a:p>
        </p:txBody>
      </p:sp>
      <p:sp>
        <p:nvSpPr>
          <p:cNvPr id="329" name="Google Shape;329;p34"/>
          <p:cNvSpPr/>
          <p:nvPr/>
        </p:nvSpPr>
        <p:spPr>
          <a:xfrm>
            <a:off x="5958061" y="2347035"/>
            <a:ext cx="1914000" cy="281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Chauffage</a:t>
            </a:r>
            <a:endParaRPr sz="1400" b="0" i="0" u="none" strike="noStrike" cap="none">
              <a:solidFill>
                <a:srgbClr val="000000"/>
              </a:solidFill>
              <a:latin typeface="Arial"/>
              <a:ea typeface="Arial"/>
              <a:cs typeface="Arial"/>
              <a:sym typeface="Arial"/>
            </a:endParaRPr>
          </a:p>
        </p:txBody>
      </p:sp>
      <p:sp>
        <p:nvSpPr>
          <p:cNvPr id="330" name="Google Shape;330;p34"/>
          <p:cNvSpPr/>
          <p:nvPr/>
        </p:nvSpPr>
        <p:spPr>
          <a:xfrm>
            <a:off x="5958056" y="1977275"/>
            <a:ext cx="1914000" cy="26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nourriture</a:t>
            </a:r>
            <a:endParaRPr sz="1400" b="0" i="0" u="none" strike="noStrike" cap="none">
              <a:solidFill>
                <a:srgbClr val="000000"/>
              </a:solidFill>
              <a:latin typeface="Arial"/>
              <a:ea typeface="Arial"/>
              <a:cs typeface="Arial"/>
              <a:sym typeface="Arial"/>
            </a:endParaRPr>
          </a:p>
        </p:txBody>
      </p:sp>
      <p:sp>
        <p:nvSpPr>
          <p:cNvPr id="331" name="Google Shape;331;p34"/>
          <p:cNvSpPr/>
          <p:nvPr/>
        </p:nvSpPr>
        <p:spPr>
          <a:xfrm>
            <a:off x="5958056" y="1637350"/>
            <a:ext cx="1914000" cy="230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Pompe</a:t>
            </a:r>
            <a:endParaRPr sz="1400" b="0" i="0" u="none" strike="noStrike" cap="none">
              <a:solidFill>
                <a:srgbClr val="000000"/>
              </a:solidFill>
              <a:latin typeface="Arial"/>
              <a:ea typeface="Arial"/>
              <a:cs typeface="Arial"/>
              <a:sym typeface="Arial"/>
            </a:endParaRPr>
          </a:p>
        </p:txBody>
      </p:sp>
      <p:sp>
        <p:nvSpPr>
          <p:cNvPr id="332" name="Google Shape;332;p34"/>
          <p:cNvSpPr/>
          <p:nvPr/>
        </p:nvSpPr>
        <p:spPr>
          <a:xfrm>
            <a:off x="5958056" y="1267579"/>
            <a:ext cx="1914000" cy="26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Co2</a:t>
            </a:r>
            <a:endParaRPr sz="1400" b="0" i="0" u="none" strike="noStrike" cap="none">
              <a:solidFill>
                <a:srgbClr val="000000"/>
              </a:solidFill>
              <a:latin typeface="Arial"/>
              <a:ea typeface="Arial"/>
              <a:cs typeface="Arial"/>
              <a:sym typeface="Arial"/>
            </a:endParaRPr>
          </a:p>
        </p:txBody>
      </p:sp>
      <p:sp>
        <p:nvSpPr>
          <p:cNvPr id="333" name="Google Shape;333;p34"/>
          <p:cNvSpPr/>
          <p:nvPr/>
        </p:nvSpPr>
        <p:spPr>
          <a:xfrm>
            <a:off x="5958056" y="897829"/>
            <a:ext cx="1914000" cy="26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Bactérie</a:t>
            </a:r>
            <a:endParaRPr sz="1400" b="0" i="0" u="none" strike="noStrike" cap="none">
              <a:solidFill>
                <a:srgbClr val="000000"/>
              </a:solidFill>
              <a:latin typeface="Arial"/>
              <a:ea typeface="Arial"/>
              <a:cs typeface="Arial"/>
              <a:sym typeface="Arial"/>
            </a:endParaRPr>
          </a:p>
        </p:txBody>
      </p:sp>
      <p:sp>
        <p:nvSpPr>
          <p:cNvPr id="334" name="Google Shape;334;p34"/>
          <p:cNvSpPr/>
          <p:nvPr/>
        </p:nvSpPr>
        <p:spPr>
          <a:xfrm>
            <a:off x="5958050" y="4232379"/>
            <a:ext cx="1914000" cy="4560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Bicarbonate</a:t>
            </a:r>
            <a:endParaRPr sz="1400" b="0" i="0" u="none" strike="noStrike" cap="none">
              <a:solidFill>
                <a:srgbClr val="000000"/>
              </a:solidFill>
              <a:latin typeface="Arial"/>
              <a:ea typeface="Arial"/>
              <a:cs typeface="Arial"/>
              <a:sym typeface="Arial"/>
            </a:endParaRPr>
          </a:p>
        </p:txBody>
      </p:sp>
      <p:sp>
        <p:nvSpPr>
          <p:cNvPr id="335" name="Google Shape;335;p34"/>
          <p:cNvSpPr/>
          <p:nvPr/>
        </p:nvSpPr>
        <p:spPr>
          <a:xfrm>
            <a:off x="2343098" y="3913357"/>
            <a:ext cx="1072500" cy="4209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Interfaces entrée</a:t>
            </a:r>
            <a:endParaRPr sz="1400" b="0" i="0" u="none" strike="noStrike" cap="none">
              <a:solidFill>
                <a:srgbClr val="000000"/>
              </a:solidFill>
              <a:latin typeface="Arial"/>
              <a:ea typeface="Arial"/>
              <a:cs typeface="Arial"/>
              <a:sym typeface="Arial"/>
            </a:endParaRPr>
          </a:p>
        </p:txBody>
      </p:sp>
      <p:sp>
        <p:nvSpPr>
          <p:cNvPr id="336" name="Google Shape;336;p34"/>
          <p:cNvSpPr/>
          <p:nvPr/>
        </p:nvSpPr>
        <p:spPr>
          <a:xfrm>
            <a:off x="4120876" y="3878900"/>
            <a:ext cx="1213500" cy="3930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température</a:t>
            </a:r>
            <a:endParaRPr sz="1400" b="0" i="0" u="none" strike="noStrike" cap="none">
              <a:solidFill>
                <a:srgbClr val="000000"/>
              </a:solidFill>
              <a:latin typeface="Arial"/>
              <a:ea typeface="Arial"/>
              <a:cs typeface="Arial"/>
              <a:sym typeface="Arial"/>
            </a:endParaRPr>
          </a:p>
        </p:txBody>
      </p:sp>
      <p:sp>
        <p:nvSpPr>
          <p:cNvPr id="337" name="Google Shape;337;p34"/>
          <p:cNvSpPr/>
          <p:nvPr/>
        </p:nvSpPr>
        <p:spPr>
          <a:xfrm>
            <a:off x="4120867" y="4492824"/>
            <a:ext cx="1131900" cy="3930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Ph</a:t>
            </a:r>
            <a:endParaRPr sz="1400" b="0" i="0" u="none" strike="noStrike" cap="none">
              <a:solidFill>
                <a:srgbClr val="000000"/>
              </a:solidFill>
              <a:latin typeface="Arial"/>
              <a:ea typeface="Arial"/>
              <a:cs typeface="Arial"/>
              <a:sym typeface="Arial"/>
            </a:endParaRPr>
          </a:p>
        </p:txBody>
      </p:sp>
      <p:sp>
        <p:nvSpPr>
          <p:cNvPr id="338" name="Google Shape;338;p34"/>
          <p:cNvSpPr/>
          <p:nvPr/>
        </p:nvSpPr>
        <p:spPr>
          <a:xfrm>
            <a:off x="2192950" y="4492825"/>
            <a:ext cx="1252200" cy="393000"/>
          </a:xfrm>
          <a:prstGeom prst="rect">
            <a:avLst/>
          </a:prstGeom>
          <a:solidFill>
            <a:srgbClr val="FF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niveau d’eau</a:t>
            </a:r>
            <a:endParaRPr sz="1400" b="0" i="0" u="none" strike="noStrike" cap="none">
              <a:solidFill>
                <a:srgbClr val="000000"/>
              </a:solidFill>
              <a:latin typeface="Arial"/>
              <a:ea typeface="Arial"/>
              <a:cs typeface="Arial"/>
              <a:sym typeface="Arial"/>
            </a:endParaRPr>
          </a:p>
        </p:txBody>
      </p:sp>
      <p:cxnSp>
        <p:nvCxnSpPr>
          <p:cNvPr id="339" name="Google Shape;339;p34"/>
          <p:cNvCxnSpPr>
            <a:stCxn id="320" idx="3"/>
            <a:endCxn id="333" idx="1"/>
          </p:cNvCxnSpPr>
          <p:nvPr/>
        </p:nvCxnSpPr>
        <p:spPr>
          <a:xfrm rot="10800000" flipH="1">
            <a:off x="5247423" y="1028278"/>
            <a:ext cx="710700" cy="1394700"/>
          </a:xfrm>
          <a:prstGeom prst="straightConnector1">
            <a:avLst/>
          </a:prstGeom>
          <a:noFill/>
          <a:ln w="9525" cap="flat" cmpd="sng">
            <a:solidFill>
              <a:schemeClr val="dk2"/>
            </a:solidFill>
            <a:prstDash val="solid"/>
            <a:round/>
            <a:headEnd type="none" w="sm" len="sm"/>
            <a:tailEnd type="none" w="sm" len="sm"/>
          </a:ln>
        </p:spPr>
      </p:cxnSp>
      <p:cxnSp>
        <p:nvCxnSpPr>
          <p:cNvPr id="340" name="Google Shape;340;p34"/>
          <p:cNvCxnSpPr>
            <a:stCxn id="320" idx="3"/>
            <a:endCxn id="332" idx="1"/>
          </p:cNvCxnSpPr>
          <p:nvPr/>
        </p:nvCxnSpPr>
        <p:spPr>
          <a:xfrm rot="10800000" flipH="1">
            <a:off x="5247423" y="1397878"/>
            <a:ext cx="710700" cy="1025100"/>
          </a:xfrm>
          <a:prstGeom prst="straightConnector1">
            <a:avLst/>
          </a:prstGeom>
          <a:noFill/>
          <a:ln w="9525" cap="flat" cmpd="sng">
            <a:solidFill>
              <a:schemeClr val="dk2"/>
            </a:solidFill>
            <a:prstDash val="solid"/>
            <a:round/>
            <a:headEnd type="none" w="sm" len="sm"/>
            <a:tailEnd type="none" w="sm" len="sm"/>
          </a:ln>
        </p:spPr>
      </p:cxnSp>
      <p:cxnSp>
        <p:nvCxnSpPr>
          <p:cNvPr id="341" name="Google Shape;341;p34"/>
          <p:cNvCxnSpPr>
            <a:stCxn id="320" idx="3"/>
            <a:endCxn id="331" idx="1"/>
          </p:cNvCxnSpPr>
          <p:nvPr/>
        </p:nvCxnSpPr>
        <p:spPr>
          <a:xfrm rot="10800000" flipH="1">
            <a:off x="5247423" y="1752478"/>
            <a:ext cx="710700" cy="670500"/>
          </a:xfrm>
          <a:prstGeom prst="straightConnector1">
            <a:avLst/>
          </a:prstGeom>
          <a:noFill/>
          <a:ln w="9525" cap="flat" cmpd="sng">
            <a:solidFill>
              <a:schemeClr val="dk2"/>
            </a:solidFill>
            <a:prstDash val="solid"/>
            <a:round/>
            <a:headEnd type="none" w="sm" len="sm"/>
            <a:tailEnd type="none" w="sm" len="sm"/>
          </a:ln>
        </p:spPr>
      </p:cxnSp>
      <p:cxnSp>
        <p:nvCxnSpPr>
          <p:cNvPr id="342" name="Google Shape;342;p34"/>
          <p:cNvCxnSpPr>
            <a:endCxn id="330" idx="1"/>
          </p:cNvCxnSpPr>
          <p:nvPr/>
        </p:nvCxnSpPr>
        <p:spPr>
          <a:xfrm rot="10800000" flipH="1">
            <a:off x="5247956" y="2107625"/>
            <a:ext cx="710100" cy="315300"/>
          </a:xfrm>
          <a:prstGeom prst="straightConnector1">
            <a:avLst/>
          </a:prstGeom>
          <a:noFill/>
          <a:ln w="9525" cap="flat" cmpd="sng">
            <a:solidFill>
              <a:schemeClr val="dk2"/>
            </a:solidFill>
            <a:prstDash val="solid"/>
            <a:round/>
            <a:headEnd type="none" w="sm" len="sm"/>
            <a:tailEnd type="none" w="sm" len="sm"/>
          </a:ln>
        </p:spPr>
      </p:cxnSp>
      <p:cxnSp>
        <p:nvCxnSpPr>
          <p:cNvPr id="343" name="Google Shape;343;p34"/>
          <p:cNvCxnSpPr>
            <a:stCxn id="320" idx="3"/>
            <a:endCxn id="329" idx="1"/>
          </p:cNvCxnSpPr>
          <p:nvPr/>
        </p:nvCxnSpPr>
        <p:spPr>
          <a:xfrm>
            <a:off x="5247423" y="2422978"/>
            <a:ext cx="710700" cy="64800"/>
          </a:xfrm>
          <a:prstGeom prst="straightConnector1">
            <a:avLst/>
          </a:prstGeom>
          <a:noFill/>
          <a:ln w="9525" cap="flat" cmpd="sng">
            <a:solidFill>
              <a:schemeClr val="dk2"/>
            </a:solidFill>
            <a:prstDash val="solid"/>
            <a:round/>
            <a:headEnd type="none" w="sm" len="sm"/>
            <a:tailEnd type="none" w="sm" len="sm"/>
          </a:ln>
        </p:spPr>
      </p:cxnSp>
      <p:cxnSp>
        <p:nvCxnSpPr>
          <p:cNvPr id="344" name="Google Shape;344;p34"/>
          <p:cNvCxnSpPr>
            <a:stCxn id="320" idx="3"/>
            <a:endCxn id="328" idx="1"/>
          </p:cNvCxnSpPr>
          <p:nvPr/>
        </p:nvCxnSpPr>
        <p:spPr>
          <a:xfrm>
            <a:off x="5247423" y="2422978"/>
            <a:ext cx="710700" cy="456300"/>
          </a:xfrm>
          <a:prstGeom prst="straightConnector1">
            <a:avLst/>
          </a:prstGeom>
          <a:noFill/>
          <a:ln w="9525" cap="flat" cmpd="sng">
            <a:solidFill>
              <a:schemeClr val="dk2"/>
            </a:solidFill>
            <a:prstDash val="solid"/>
            <a:round/>
            <a:headEnd type="none" w="sm" len="sm"/>
            <a:tailEnd type="none" w="sm" len="sm"/>
          </a:ln>
        </p:spPr>
      </p:cxnSp>
      <p:cxnSp>
        <p:nvCxnSpPr>
          <p:cNvPr id="345" name="Google Shape;345;p34"/>
          <p:cNvCxnSpPr>
            <a:stCxn id="320" idx="3"/>
            <a:endCxn id="327" idx="1"/>
          </p:cNvCxnSpPr>
          <p:nvPr/>
        </p:nvCxnSpPr>
        <p:spPr>
          <a:xfrm>
            <a:off x="5247423" y="2422978"/>
            <a:ext cx="710700" cy="823800"/>
          </a:xfrm>
          <a:prstGeom prst="straightConnector1">
            <a:avLst/>
          </a:prstGeom>
          <a:noFill/>
          <a:ln w="9525" cap="flat" cmpd="sng">
            <a:solidFill>
              <a:schemeClr val="dk2"/>
            </a:solidFill>
            <a:prstDash val="solid"/>
            <a:round/>
            <a:headEnd type="none" w="sm" len="sm"/>
            <a:tailEnd type="none" w="sm" len="sm"/>
          </a:ln>
        </p:spPr>
      </p:cxnSp>
      <p:cxnSp>
        <p:nvCxnSpPr>
          <p:cNvPr id="346" name="Google Shape;346;p34"/>
          <p:cNvCxnSpPr>
            <a:stCxn id="320" idx="3"/>
            <a:endCxn id="326" idx="1"/>
          </p:cNvCxnSpPr>
          <p:nvPr/>
        </p:nvCxnSpPr>
        <p:spPr>
          <a:xfrm>
            <a:off x="5247423" y="2422978"/>
            <a:ext cx="710700" cy="1203300"/>
          </a:xfrm>
          <a:prstGeom prst="straightConnector1">
            <a:avLst/>
          </a:prstGeom>
          <a:noFill/>
          <a:ln w="9525" cap="flat" cmpd="sng">
            <a:solidFill>
              <a:schemeClr val="dk2"/>
            </a:solidFill>
            <a:prstDash val="solid"/>
            <a:round/>
            <a:headEnd type="none" w="sm" len="sm"/>
            <a:tailEnd type="none" w="sm" len="sm"/>
          </a:ln>
        </p:spPr>
      </p:cxnSp>
      <p:cxnSp>
        <p:nvCxnSpPr>
          <p:cNvPr id="347" name="Google Shape;347;p34"/>
          <p:cNvCxnSpPr>
            <a:stCxn id="320" idx="3"/>
            <a:endCxn id="325" idx="1"/>
          </p:cNvCxnSpPr>
          <p:nvPr/>
        </p:nvCxnSpPr>
        <p:spPr>
          <a:xfrm>
            <a:off x="5247423" y="2422978"/>
            <a:ext cx="710700" cy="1582500"/>
          </a:xfrm>
          <a:prstGeom prst="straightConnector1">
            <a:avLst/>
          </a:prstGeom>
          <a:noFill/>
          <a:ln w="9525" cap="flat" cmpd="sng">
            <a:solidFill>
              <a:schemeClr val="dk2"/>
            </a:solidFill>
            <a:prstDash val="solid"/>
            <a:round/>
            <a:headEnd type="none" w="sm" len="sm"/>
            <a:tailEnd type="none" w="sm" len="sm"/>
          </a:ln>
        </p:spPr>
      </p:cxnSp>
      <p:cxnSp>
        <p:nvCxnSpPr>
          <p:cNvPr id="348" name="Google Shape;348;p34"/>
          <p:cNvCxnSpPr>
            <a:stCxn id="320" idx="3"/>
            <a:endCxn id="334" idx="1"/>
          </p:cNvCxnSpPr>
          <p:nvPr/>
        </p:nvCxnSpPr>
        <p:spPr>
          <a:xfrm>
            <a:off x="5247423" y="2422978"/>
            <a:ext cx="710700" cy="2037300"/>
          </a:xfrm>
          <a:prstGeom prst="straightConnector1">
            <a:avLst/>
          </a:prstGeom>
          <a:noFill/>
          <a:ln w="9525" cap="flat" cmpd="sng">
            <a:solidFill>
              <a:schemeClr val="dk2"/>
            </a:solidFill>
            <a:prstDash val="solid"/>
            <a:round/>
            <a:headEnd type="none" w="sm" len="sm"/>
            <a:tailEnd type="none" w="sm" len="sm"/>
          </a:ln>
        </p:spPr>
      </p:cxnSp>
      <p:cxnSp>
        <p:nvCxnSpPr>
          <p:cNvPr id="349" name="Google Shape;349;p34"/>
          <p:cNvCxnSpPr>
            <a:stCxn id="319" idx="2"/>
            <a:endCxn id="335" idx="0"/>
          </p:cNvCxnSpPr>
          <p:nvPr/>
        </p:nvCxnSpPr>
        <p:spPr>
          <a:xfrm>
            <a:off x="2879131" y="3754787"/>
            <a:ext cx="300" cy="158700"/>
          </a:xfrm>
          <a:prstGeom prst="straightConnector1">
            <a:avLst/>
          </a:prstGeom>
          <a:noFill/>
          <a:ln w="9525" cap="flat" cmpd="sng">
            <a:solidFill>
              <a:schemeClr val="dk2"/>
            </a:solidFill>
            <a:prstDash val="solid"/>
            <a:round/>
            <a:headEnd type="none" w="sm" len="sm"/>
            <a:tailEnd type="triangle" w="med" len="med"/>
          </a:ln>
        </p:spPr>
      </p:cxnSp>
      <p:cxnSp>
        <p:nvCxnSpPr>
          <p:cNvPr id="350" name="Google Shape;350;p34"/>
          <p:cNvCxnSpPr>
            <a:stCxn id="335" idx="3"/>
            <a:endCxn id="336" idx="1"/>
          </p:cNvCxnSpPr>
          <p:nvPr/>
        </p:nvCxnSpPr>
        <p:spPr>
          <a:xfrm rot="10800000" flipH="1">
            <a:off x="3415598" y="4075507"/>
            <a:ext cx="705300" cy="48300"/>
          </a:xfrm>
          <a:prstGeom prst="straightConnector1">
            <a:avLst/>
          </a:prstGeom>
          <a:noFill/>
          <a:ln w="9525" cap="flat" cmpd="sng">
            <a:solidFill>
              <a:schemeClr val="dk2"/>
            </a:solidFill>
            <a:prstDash val="solid"/>
            <a:round/>
            <a:headEnd type="none" w="sm" len="sm"/>
            <a:tailEnd type="none" w="sm" len="sm"/>
          </a:ln>
        </p:spPr>
      </p:cxnSp>
      <p:cxnSp>
        <p:nvCxnSpPr>
          <p:cNvPr id="351" name="Google Shape;351;p34"/>
          <p:cNvCxnSpPr>
            <a:stCxn id="335" idx="2"/>
            <a:endCxn id="338" idx="0"/>
          </p:cNvCxnSpPr>
          <p:nvPr/>
        </p:nvCxnSpPr>
        <p:spPr>
          <a:xfrm flipH="1">
            <a:off x="2819048" y="4334257"/>
            <a:ext cx="60300" cy="158700"/>
          </a:xfrm>
          <a:prstGeom prst="straightConnector1">
            <a:avLst/>
          </a:prstGeom>
          <a:noFill/>
          <a:ln w="9525" cap="flat" cmpd="sng">
            <a:solidFill>
              <a:schemeClr val="dk2"/>
            </a:solidFill>
            <a:prstDash val="solid"/>
            <a:round/>
            <a:headEnd type="none" w="sm" len="sm"/>
            <a:tailEnd type="none" w="sm" len="sm"/>
          </a:ln>
        </p:spPr>
      </p:cxnSp>
      <p:cxnSp>
        <p:nvCxnSpPr>
          <p:cNvPr id="352" name="Google Shape;352;p34"/>
          <p:cNvCxnSpPr>
            <a:endCxn id="337" idx="1"/>
          </p:cNvCxnSpPr>
          <p:nvPr/>
        </p:nvCxnSpPr>
        <p:spPr>
          <a:xfrm>
            <a:off x="3423667" y="4284324"/>
            <a:ext cx="697200" cy="405000"/>
          </a:xfrm>
          <a:prstGeom prst="straightConnector1">
            <a:avLst/>
          </a:prstGeom>
          <a:noFill/>
          <a:ln w="9525" cap="flat" cmpd="sng">
            <a:solidFill>
              <a:schemeClr val="dk2"/>
            </a:solidFill>
            <a:prstDash val="solid"/>
            <a:round/>
            <a:headEnd type="none" w="sm" len="sm"/>
            <a:tailEnd type="none" w="sm" len="sm"/>
          </a:ln>
        </p:spPr>
      </p:cxnSp>
      <p:sp>
        <p:nvSpPr>
          <p:cNvPr id="2" name="Espace réservé du numéro de diapositive 1">
            <a:extLst>
              <a:ext uri="{FF2B5EF4-FFF2-40B4-BE49-F238E27FC236}">
                <a16:creationId xmlns:a16="http://schemas.microsoft.com/office/drawing/2014/main" id="{81DB30B8-90E5-477E-BE1A-5EA620F694E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28</a:t>
            </a:fld>
            <a:endParaRPr lang="fr-F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AE7740-68E7-4B6E-9AF5-3B27E2FF33A6}"/>
              </a:ext>
            </a:extLst>
          </p:cNvPr>
          <p:cNvSpPr>
            <a:spLocks noGrp="1"/>
          </p:cNvSpPr>
          <p:nvPr>
            <p:ph type="title"/>
          </p:nvPr>
        </p:nvSpPr>
        <p:spPr/>
        <p:txBody>
          <a:bodyPr/>
          <a:lstStyle/>
          <a:p>
            <a:r>
              <a:rPr lang="fr-FR" dirty="0"/>
              <a:t>Conception préliminaire</a:t>
            </a:r>
          </a:p>
        </p:txBody>
      </p:sp>
      <p:sp>
        <p:nvSpPr>
          <p:cNvPr id="4" name="Espace réservé du numéro de diapositive 3">
            <a:extLst>
              <a:ext uri="{FF2B5EF4-FFF2-40B4-BE49-F238E27FC236}">
                <a16:creationId xmlns:a16="http://schemas.microsoft.com/office/drawing/2014/main" id="{67A744FF-EE00-40B5-B744-87A02299D53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29</a:t>
            </a:fld>
            <a:endParaRPr lang="fr-FR"/>
          </a:p>
        </p:txBody>
      </p:sp>
    </p:spTree>
    <p:extLst>
      <p:ext uri="{BB962C8B-B14F-4D97-AF65-F5344CB8AC3E}">
        <p14:creationId xmlns:p14="http://schemas.microsoft.com/office/powerpoint/2010/main" val="4286549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Présentation du Projet</a:t>
            </a:r>
            <a:endParaRPr/>
          </a:p>
        </p:txBody>
      </p:sp>
      <p:sp>
        <p:nvSpPr>
          <p:cNvPr id="99" name="Google Shape;99;p15"/>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endParaRPr/>
          </a:p>
        </p:txBody>
      </p:sp>
      <p:pic>
        <p:nvPicPr>
          <p:cNvPr id="100" name="Google Shape;100;p15"/>
          <p:cNvPicPr preferRelativeResize="0"/>
          <p:nvPr/>
        </p:nvPicPr>
        <p:blipFill rotWithShape="1">
          <a:blip r:embed="rId3">
            <a:alphaModFix/>
          </a:blip>
          <a:srcRect/>
          <a:stretch/>
        </p:blipFill>
        <p:spPr>
          <a:xfrm>
            <a:off x="311700" y="1229875"/>
            <a:ext cx="5390169" cy="3369850"/>
          </a:xfrm>
          <a:prstGeom prst="rect">
            <a:avLst/>
          </a:prstGeom>
          <a:noFill/>
          <a:ln>
            <a:noFill/>
          </a:ln>
        </p:spPr>
      </p:pic>
      <p:sp>
        <p:nvSpPr>
          <p:cNvPr id="2" name="Espace réservé du numéro de diapositive 1">
            <a:extLst>
              <a:ext uri="{FF2B5EF4-FFF2-40B4-BE49-F238E27FC236}">
                <a16:creationId xmlns:a16="http://schemas.microsoft.com/office/drawing/2014/main" id="{E19B98BF-03B8-4C02-9CCF-126CCE45909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3</a:t>
            </a:fld>
            <a:endParaRPr lang="fr-F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35"/>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endParaRPr/>
          </a:p>
          <a:p>
            <a:pPr marL="0" lvl="0" indent="0" algn="l" rtl="0">
              <a:lnSpc>
                <a:spcPct val="100000"/>
              </a:lnSpc>
              <a:spcBef>
                <a:spcPts val="0"/>
              </a:spcBef>
              <a:spcAft>
                <a:spcPts val="0"/>
              </a:spcAft>
              <a:buSzPts val="3000"/>
              <a:buNone/>
            </a:pPr>
            <a:endParaRPr/>
          </a:p>
          <a:p>
            <a:pPr marL="0" lvl="0" indent="0" algn="l" rtl="0">
              <a:lnSpc>
                <a:spcPct val="100000"/>
              </a:lnSpc>
              <a:spcBef>
                <a:spcPts val="0"/>
              </a:spcBef>
              <a:spcAft>
                <a:spcPts val="0"/>
              </a:spcAft>
              <a:buSzPts val="3000"/>
              <a:buNone/>
            </a:pPr>
            <a:endParaRPr/>
          </a:p>
        </p:txBody>
      </p:sp>
      <p:sp>
        <p:nvSpPr>
          <p:cNvPr id="358" name="Google Shape;358;p35"/>
          <p:cNvSpPr txBox="1">
            <a:spLocks noGrp="1"/>
          </p:cNvSpPr>
          <p:nvPr>
            <p:ph type="body" idx="1"/>
          </p:nvPr>
        </p:nvSpPr>
        <p:spPr>
          <a:xfrm>
            <a:off x="311700" y="341800"/>
            <a:ext cx="8520600" cy="538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fr" sz="1400">
                <a:solidFill>
                  <a:srgbClr val="000000"/>
                </a:solidFill>
                <a:latin typeface="Arial"/>
                <a:ea typeface="Arial"/>
                <a:cs typeface="Arial"/>
                <a:sym typeface="Arial"/>
              </a:rPr>
              <a:t>Les alarmes seront journalisées dans la base de données.</a:t>
            </a:r>
            <a:endParaRPr sz="1400">
              <a:solidFill>
                <a:srgbClr val="000000"/>
              </a:solidFill>
              <a:latin typeface="Arial"/>
              <a:ea typeface="Arial"/>
              <a:cs typeface="Arial"/>
              <a:sym typeface="Arial"/>
            </a:endParaRPr>
          </a:p>
          <a:p>
            <a:pPr marL="0" lvl="0" indent="0" algn="l" rtl="0">
              <a:lnSpc>
                <a:spcPct val="115000"/>
              </a:lnSpc>
              <a:spcBef>
                <a:spcPts val="0"/>
              </a:spcBef>
              <a:spcAft>
                <a:spcPts val="0"/>
              </a:spcAft>
              <a:buSzPts val="1800"/>
              <a:buNone/>
            </a:pPr>
            <a:endParaRPr sz="1100">
              <a:solidFill>
                <a:srgbClr val="000000"/>
              </a:solidFill>
              <a:latin typeface="Arial"/>
              <a:ea typeface="Arial"/>
              <a:cs typeface="Arial"/>
              <a:sym typeface="Arial"/>
            </a:endParaRPr>
          </a:p>
          <a:p>
            <a:pPr marL="0" lvl="0" indent="0" algn="l" rtl="0">
              <a:lnSpc>
                <a:spcPct val="115000"/>
              </a:lnSpc>
              <a:spcBef>
                <a:spcPts val="0"/>
              </a:spcBef>
              <a:spcAft>
                <a:spcPts val="0"/>
              </a:spcAft>
              <a:buSzPts val="1800"/>
              <a:buNone/>
            </a:pPr>
            <a:endParaRPr sz="1100">
              <a:solidFill>
                <a:srgbClr val="000000"/>
              </a:solidFill>
              <a:latin typeface="Arial"/>
              <a:ea typeface="Arial"/>
              <a:cs typeface="Arial"/>
              <a:sym typeface="Arial"/>
            </a:endParaRPr>
          </a:p>
          <a:p>
            <a:pPr marL="0" lvl="0" indent="0" algn="l" rtl="0">
              <a:lnSpc>
                <a:spcPct val="115000"/>
              </a:lnSpc>
              <a:spcBef>
                <a:spcPts val="0"/>
              </a:spcBef>
              <a:spcAft>
                <a:spcPts val="1600"/>
              </a:spcAft>
              <a:buSzPts val="1800"/>
              <a:buNone/>
            </a:pPr>
            <a:endParaRPr/>
          </a:p>
        </p:txBody>
      </p:sp>
      <p:pic>
        <p:nvPicPr>
          <p:cNvPr id="359" name="Google Shape;359;p35"/>
          <p:cNvPicPr preferRelativeResize="0"/>
          <p:nvPr/>
        </p:nvPicPr>
        <p:blipFill>
          <a:blip r:embed="rId3">
            <a:alphaModFix/>
          </a:blip>
          <a:stretch>
            <a:fillRect/>
          </a:stretch>
        </p:blipFill>
        <p:spPr>
          <a:xfrm>
            <a:off x="2898850" y="715975"/>
            <a:ext cx="2922526" cy="4144776"/>
          </a:xfrm>
          <a:prstGeom prst="rect">
            <a:avLst/>
          </a:prstGeom>
          <a:noFill/>
          <a:ln>
            <a:noFill/>
          </a:ln>
        </p:spPr>
      </p:pic>
      <p:sp>
        <p:nvSpPr>
          <p:cNvPr id="360" name="Google Shape;360;p35"/>
          <p:cNvSpPr/>
          <p:nvPr/>
        </p:nvSpPr>
        <p:spPr>
          <a:xfrm>
            <a:off x="5758475" y="705825"/>
            <a:ext cx="104700" cy="10692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Espace réservé du numéro de diapositive 1">
            <a:extLst>
              <a:ext uri="{FF2B5EF4-FFF2-40B4-BE49-F238E27FC236}">
                <a16:creationId xmlns:a16="http://schemas.microsoft.com/office/drawing/2014/main" id="{A1AEB611-5CDC-44D9-BDDE-B67DA2CF470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30</a:t>
            </a:fld>
            <a:endParaRPr lang="fr-F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36"/>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endParaRPr/>
          </a:p>
          <a:p>
            <a:pPr marL="0" lvl="0" indent="0" algn="l" rtl="0">
              <a:lnSpc>
                <a:spcPct val="100000"/>
              </a:lnSpc>
              <a:spcBef>
                <a:spcPts val="0"/>
              </a:spcBef>
              <a:spcAft>
                <a:spcPts val="0"/>
              </a:spcAft>
              <a:buSzPts val="3000"/>
              <a:buNone/>
            </a:pPr>
            <a:endParaRPr/>
          </a:p>
          <a:p>
            <a:pPr marL="0" lvl="0" indent="0" algn="l" rtl="0">
              <a:lnSpc>
                <a:spcPct val="100000"/>
              </a:lnSpc>
              <a:spcBef>
                <a:spcPts val="0"/>
              </a:spcBef>
              <a:spcAft>
                <a:spcPts val="0"/>
              </a:spcAft>
              <a:buSzPts val="3000"/>
              <a:buNone/>
            </a:pPr>
            <a:endParaRPr/>
          </a:p>
        </p:txBody>
      </p:sp>
      <p:sp>
        <p:nvSpPr>
          <p:cNvPr id="366" name="Google Shape;366;p36"/>
          <p:cNvSpPr txBox="1">
            <a:spLocks noGrp="1"/>
          </p:cNvSpPr>
          <p:nvPr>
            <p:ph type="body" idx="1"/>
          </p:nvPr>
        </p:nvSpPr>
        <p:spPr>
          <a:xfrm>
            <a:off x="311700" y="341800"/>
            <a:ext cx="8520600" cy="538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fr" sz="1400">
                <a:solidFill>
                  <a:srgbClr val="000000"/>
                </a:solidFill>
                <a:latin typeface="Arial"/>
                <a:ea typeface="Arial"/>
                <a:cs typeface="Arial"/>
                <a:sym typeface="Arial"/>
              </a:rPr>
              <a:t>Une alerte visuelle externe pourra être activée ou désactivée depuis l’écran tactile pour chaque module.</a:t>
            </a:r>
            <a:endParaRPr sz="1400">
              <a:solidFill>
                <a:srgbClr val="000000"/>
              </a:solidFill>
              <a:latin typeface="Arial"/>
              <a:ea typeface="Arial"/>
              <a:cs typeface="Arial"/>
              <a:sym typeface="Arial"/>
            </a:endParaRPr>
          </a:p>
          <a:p>
            <a:pPr marL="0" lvl="0" indent="0" algn="l" rtl="0">
              <a:lnSpc>
                <a:spcPct val="115000"/>
              </a:lnSpc>
              <a:spcBef>
                <a:spcPts val="0"/>
              </a:spcBef>
              <a:spcAft>
                <a:spcPts val="0"/>
              </a:spcAft>
              <a:buSzPts val="1800"/>
              <a:buNone/>
            </a:pPr>
            <a:endParaRPr sz="1400">
              <a:solidFill>
                <a:srgbClr val="000000"/>
              </a:solidFill>
              <a:latin typeface="Arial"/>
              <a:ea typeface="Arial"/>
              <a:cs typeface="Arial"/>
              <a:sym typeface="Arial"/>
            </a:endParaRPr>
          </a:p>
          <a:p>
            <a:pPr marL="0" lvl="0" indent="0" algn="l" rtl="0">
              <a:lnSpc>
                <a:spcPct val="115000"/>
              </a:lnSpc>
              <a:spcBef>
                <a:spcPts val="0"/>
              </a:spcBef>
              <a:spcAft>
                <a:spcPts val="0"/>
              </a:spcAft>
              <a:buSzPts val="1800"/>
              <a:buNone/>
            </a:pPr>
            <a:endParaRPr sz="1400">
              <a:solidFill>
                <a:srgbClr val="000000"/>
              </a:solidFill>
              <a:latin typeface="Arial"/>
              <a:ea typeface="Arial"/>
              <a:cs typeface="Arial"/>
              <a:sym typeface="Arial"/>
            </a:endParaRPr>
          </a:p>
          <a:p>
            <a:pPr marL="0" lvl="0" indent="0" algn="l" rtl="0">
              <a:lnSpc>
                <a:spcPct val="115000"/>
              </a:lnSpc>
              <a:spcBef>
                <a:spcPts val="0"/>
              </a:spcBef>
              <a:spcAft>
                <a:spcPts val="1600"/>
              </a:spcAft>
              <a:buSzPts val="1800"/>
              <a:buNone/>
            </a:pPr>
            <a:endParaRPr sz="1400"/>
          </a:p>
        </p:txBody>
      </p:sp>
      <p:sp>
        <p:nvSpPr>
          <p:cNvPr id="367" name="Google Shape;367;p36"/>
          <p:cNvSpPr txBox="1"/>
          <p:nvPr/>
        </p:nvSpPr>
        <p:spPr>
          <a:xfrm>
            <a:off x="1496616" y="556724"/>
            <a:ext cx="3231300" cy="376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36"/>
          <p:cNvSpPr/>
          <p:nvPr/>
        </p:nvSpPr>
        <p:spPr>
          <a:xfrm>
            <a:off x="311700" y="1921395"/>
            <a:ext cx="935400" cy="481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fr" sz="1200" b="0" i="0" u="none" strike="noStrike" cap="none">
                <a:solidFill>
                  <a:srgbClr val="000000"/>
                </a:solidFill>
                <a:latin typeface="Arial"/>
                <a:ea typeface="Arial"/>
                <a:cs typeface="Arial"/>
                <a:sym typeface="Arial"/>
              </a:rPr>
              <a:t>Ecran tactile</a:t>
            </a:r>
            <a:endParaRPr sz="1200" b="0" i="0" u="none" strike="noStrike" cap="none">
              <a:solidFill>
                <a:srgbClr val="000000"/>
              </a:solidFill>
              <a:latin typeface="Arial"/>
              <a:ea typeface="Arial"/>
              <a:cs typeface="Arial"/>
              <a:sym typeface="Arial"/>
            </a:endParaRPr>
          </a:p>
        </p:txBody>
      </p:sp>
      <p:sp>
        <p:nvSpPr>
          <p:cNvPr id="369" name="Google Shape;369;p36"/>
          <p:cNvSpPr/>
          <p:nvPr/>
        </p:nvSpPr>
        <p:spPr>
          <a:xfrm>
            <a:off x="1844147" y="880301"/>
            <a:ext cx="1851900" cy="25638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Nano Ordinateur</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36"/>
          <p:cNvSpPr/>
          <p:nvPr/>
        </p:nvSpPr>
        <p:spPr>
          <a:xfrm>
            <a:off x="4114397" y="1261618"/>
            <a:ext cx="1247700" cy="18012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Interfaces sortie</a:t>
            </a:r>
            <a:endParaRPr sz="1400" b="0" i="0" u="none" strike="noStrike" cap="none">
              <a:solidFill>
                <a:srgbClr val="000000"/>
              </a:solidFill>
              <a:latin typeface="Arial"/>
              <a:ea typeface="Arial"/>
              <a:cs typeface="Arial"/>
              <a:sym typeface="Arial"/>
            </a:endParaRPr>
          </a:p>
        </p:txBody>
      </p:sp>
      <p:sp>
        <p:nvSpPr>
          <p:cNvPr id="371" name="Google Shape;371;p36"/>
          <p:cNvSpPr/>
          <p:nvPr/>
        </p:nvSpPr>
        <p:spPr>
          <a:xfrm>
            <a:off x="2001627" y="1424378"/>
            <a:ext cx="1551900" cy="5790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Base de données</a:t>
            </a:r>
            <a:endParaRPr sz="1400" b="0" i="0" u="none" strike="noStrike" cap="none">
              <a:solidFill>
                <a:srgbClr val="000000"/>
              </a:solidFill>
              <a:latin typeface="Arial"/>
              <a:ea typeface="Arial"/>
              <a:cs typeface="Arial"/>
              <a:sym typeface="Arial"/>
            </a:endParaRPr>
          </a:p>
        </p:txBody>
      </p:sp>
      <p:sp>
        <p:nvSpPr>
          <p:cNvPr id="372" name="Google Shape;372;p36"/>
          <p:cNvSpPr/>
          <p:nvPr/>
        </p:nvSpPr>
        <p:spPr>
          <a:xfrm>
            <a:off x="2001627" y="2370426"/>
            <a:ext cx="1551900" cy="6213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Bassin-Expert</a:t>
            </a:r>
            <a:endParaRPr sz="1400" b="0" i="0" u="none" strike="noStrike" cap="none">
              <a:solidFill>
                <a:srgbClr val="000000"/>
              </a:solidFill>
              <a:latin typeface="Arial"/>
              <a:ea typeface="Arial"/>
              <a:cs typeface="Arial"/>
              <a:sym typeface="Arial"/>
            </a:endParaRPr>
          </a:p>
        </p:txBody>
      </p:sp>
      <p:cxnSp>
        <p:nvCxnSpPr>
          <p:cNvPr id="373" name="Google Shape;373;p36"/>
          <p:cNvCxnSpPr>
            <a:stCxn id="368" idx="3"/>
            <a:endCxn id="369" idx="1"/>
          </p:cNvCxnSpPr>
          <p:nvPr/>
        </p:nvCxnSpPr>
        <p:spPr>
          <a:xfrm>
            <a:off x="1247100" y="2162295"/>
            <a:ext cx="597000" cy="0"/>
          </a:xfrm>
          <a:prstGeom prst="straightConnector1">
            <a:avLst/>
          </a:prstGeom>
          <a:noFill/>
          <a:ln w="9525" cap="flat" cmpd="sng">
            <a:solidFill>
              <a:schemeClr val="dk2"/>
            </a:solidFill>
            <a:prstDash val="solid"/>
            <a:round/>
            <a:headEnd type="none" w="sm" len="sm"/>
            <a:tailEnd type="none" w="sm" len="sm"/>
          </a:ln>
        </p:spPr>
      </p:cxnSp>
      <p:cxnSp>
        <p:nvCxnSpPr>
          <p:cNvPr id="374" name="Google Shape;374;p36"/>
          <p:cNvCxnSpPr>
            <a:stCxn id="369" idx="3"/>
            <a:endCxn id="370" idx="1"/>
          </p:cNvCxnSpPr>
          <p:nvPr/>
        </p:nvCxnSpPr>
        <p:spPr>
          <a:xfrm>
            <a:off x="3696047" y="2162201"/>
            <a:ext cx="418500" cy="0"/>
          </a:xfrm>
          <a:prstGeom prst="straightConnector1">
            <a:avLst/>
          </a:prstGeom>
          <a:noFill/>
          <a:ln w="9525" cap="flat" cmpd="sng">
            <a:solidFill>
              <a:schemeClr val="dk2"/>
            </a:solidFill>
            <a:prstDash val="solid"/>
            <a:round/>
            <a:headEnd type="none" w="sm" len="sm"/>
            <a:tailEnd type="triangle" w="med" len="med"/>
          </a:ln>
        </p:spPr>
      </p:cxnSp>
      <p:sp>
        <p:nvSpPr>
          <p:cNvPr id="375" name="Google Shape;375;p36"/>
          <p:cNvSpPr/>
          <p:nvPr/>
        </p:nvSpPr>
        <p:spPr>
          <a:xfrm>
            <a:off x="6424856" y="2015090"/>
            <a:ext cx="2442300" cy="29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FF0000"/>
                </a:solidFill>
                <a:latin typeface="Arial"/>
                <a:ea typeface="Arial"/>
                <a:cs typeface="Arial"/>
                <a:sym typeface="Arial"/>
              </a:rPr>
              <a:t>Voyant alarme</a:t>
            </a:r>
            <a:endParaRPr sz="1400" b="0" i="0" u="none" strike="noStrike" cap="none">
              <a:solidFill>
                <a:srgbClr val="FF0000"/>
              </a:solidFill>
              <a:latin typeface="Arial"/>
              <a:ea typeface="Arial"/>
              <a:cs typeface="Arial"/>
              <a:sym typeface="Arial"/>
            </a:endParaRPr>
          </a:p>
        </p:txBody>
      </p:sp>
      <p:sp>
        <p:nvSpPr>
          <p:cNvPr id="376" name="Google Shape;376;p36"/>
          <p:cNvSpPr/>
          <p:nvPr/>
        </p:nvSpPr>
        <p:spPr>
          <a:xfrm>
            <a:off x="2154172" y="3757544"/>
            <a:ext cx="1247700" cy="405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Interfaces entrée</a:t>
            </a:r>
            <a:endParaRPr sz="1400" b="0" i="0" u="none" strike="noStrike" cap="none">
              <a:solidFill>
                <a:srgbClr val="000000"/>
              </a:solidFill>
              <a:latin typeface="Arial"/>
              <a:ea typeface="Arial"/>
              <a:cs typeface="Arial"/>
              <a:sym typeface="Arial"/>
            </a:endParaRPr>
          </a:p>
        </p:txBody>
      </p:sp>
      <p:sp>
        <p:nvSpPr>
          <p:cNvPr id="377" name="Google Shape;377;p36"/>
          <p:cNvSpPr/>
          <p:nvPr/>
        </p:nvSpPr>
        <p:spPr>
          <a:xfrm>
            <a:off x="4080847" y="3725524"/>
            <a:ext cx="1443600" cy="4392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température</a:t>
            </a:r>
            <a:endParaRPr sz="1400" b="0" i="0" u="none" strike="noStrike" cap="none">
              <a:solidFill>
                <a:srgbClr val="000000"/>
              </a:solidFill>
              <a:latin typeface="Arial"/>
              <a:ea typeface="Arial"/>
              <a:cs typeface="Arial"/>
              <a:sym typeface="Arial"/>
            </a:endParaRPr>
          </a:p>
        </p:txBody>
      </p:sp>
      <p:sp>
        <p:nvSpPr>
          <p:cNvPr id="378" name="Google Shape;378;p36"/>
          <p:cNvSpPr/>
          <p:nvPr/>
        </p:nvSpPr>
        <p:spPr>
          <a:xfrm>
            <a:off x="4080849" y="4361994"/>
            <a:ext cx="1443600" cy="3780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Ph</a:t>
            </a:r>
            <a:endParaRPr sz="1400" b="0" i="0" u="none" strike="noStrike" cap="none">
              <a:solidFill>
                <a:srgbClr val="000000"/>
              </a:solidFill>
              <a:latin typeface="Arial"/>
              <a:ea typeface="Arial"/>
              <a:cs typeface="Arial"/>
              <a:sym typeface="Arial"/>
            </a:endParaRPr>
          </a:p>
        </p:txBody>
      </p:sp>
      <p:sp>
        <p:nvSpPr>
          <p:cNvPr id="379" name="Google Shape;379;p36"/>
          <p:cNvSpPr/>
          <p:nvPr/>
        </p:nvSpPr>
        <p:spPr>
          <a:xfrm>
            <a:off x="2117394" y="4361994"/>
            <a:ext cx="1321200" cy="4392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niveau d’eau</a:t>
            </a:r>
            <a:endParaRPr sz="1400" b="0" i="0" u="none" strike="noStrike" cap="none">
              <a:solidFill>
                <a:srgbClr val="000000"/>
              </a:solidFill>
              <a:latin typeface="Arial"/>
              <a:ea typeface="Arial"/>
              <a:cs typeface="Arial"/>
              <a:sym typeface="Arial"/>
            </a:endParaRPr>
          </a:p>
        </p:txBody>
      </p:sp>
      <p:cxnSp>
        <p:nvCxnSpPr>
          <p:cNvPr id="380" name="Google Shape;380;p36"/>
          <p:cNvCxnSpPr>
            <a:stCxn id="376" idx="0"/>
            <a:endCxn id="369" idx="2"/>
          </p:cNvCxnSpPr>
          <p:nvPr/>
        </p:nvCxnSpPr>
        <p:spPr>
          <a:xfrm rot="10800000">
            <a:off x="2770222" y="3444044"/>
            <a:ext cx="7800" cy="313500"/>
          </a:xfrm>
          <a:prstGeom prst="straightConnector1">
            <a:avLst/>
          </a:prstGeom>
          <a:noFill/>
          <a:ln w="9525" cap="flat" cmpd="sng">
            <a:solidFill>
              <a:schemeClr val="dk2"/>
            </a:solidFill>
            <a:prstDash val="solid"/>
            <a:round/>
            <a:headEnd type="none" w="sm" len="sm"/>
            <a:tailEnd type="triangle" w="med" len="med"/>
          </a:ln>
        </p:spPr>
      </p:cxnSp>
      <p:cxnSp>
        <p:nvCxnSpPr>
          <p:cNvPr id="381" name="Google Shape;381;p36"/>
          <p:cNvCxnSpPr>
            <a:stCxn id="376" idx="3"/>
            <a:endCxn id="377" idx="1"/>
          </p:cNvCxnSpPr>
          <p:nvPr/>
        </p:nvCxnSpPr>
        <p:spPr>
          <a:xfrm rot="10800000" flipH="1">
            <a:off x="3401872" y="3945194"/>
            <a:ext cx="678900" cy="15000"/>
          </a:xfrm>
          <a:prstGeom prst="straightConnector1">
            <a:avLst/>
          </a:prstGeom>
          <a:noFill/>
          <a:ln w="9525" cap="flat" cmpd="sng">
            <a:solidFill>
              <a:schemeClr val="dk2"/>
            </a:solidFill>
            <a:prstDash val="solid"/>
            <a:round/>
            <a:headEnd type="none" w="sm" len="sm"/>
            <a:tailEnd type="none" w="sm" len="sm"/>
          </a:ln>
        </p:spPr>
      </p:cxnSp>
      <p:cxnSp>
        <p:nvCxnSpPr>
          <p:cNvPr id="382" name="Google Shape;382;p36"/>
          <p:cNvCxnSpPr>
            <a:stCxn id="376" idx="2"/>
            <a:endCxn id="379" idx="0"/>
          </p:cNvCxnSpPr>
          <p:nvPr/>
        </p:nvCxnSpPr>
        <p:spPr>
          <a:xfrm>
            <a:off x="2778022" y="4162844"/>
            <a:ext cx="0" cy="199200"/>
          </a:xfrm>
          <a:prstGeom prst="straightConnector1">
            <a:avLst/>
          </a:prstGeom>
          <a:noFill/>
          <a:ln w="9525" cap="flat" cmpd="sng">
            <a:solidFill>
              <a:schemeClr val="dk2"/>
            </a:solidFill>
            <a:prstDash val="solid"/>
            <a:round/>
            <a:headEnd type="none" w="sm" len="sm"/>
            <a:tailEnd type="none" w="sm" len="sm"/>
          </a:ln>
        </p:spPr>
      </p:cxnSp>
      <p:cxnSp>
        <p:nvCxnSpPr>
          <p:cNvPr id="383" name="Google Shape;383;p36"/>
          <p:cNvCxnSpPr>
            <a:endCxn id="378" idx="1"/>
          </p:cNvCxnSpPr>
          <p:nvPr/>
        </p:nvCxnSpPr>
        <p:spPr>
          <a:xfrm>
            <a:off x="3409749" y="4161294"/>
            <a:ext cx="671100" cy="389700"/>
          </a:xfrm>
          <a:prstGeom prst="straightConnector1">
            <a:avLst/>
          </a:prstGeom>
          <a:noFill/>
          <a:ln w="9525" cap="flat" cmpd="sng">
            <a:solidFill>
              <a:schemeClr val="dk2"/>
            </a:solidFill>
            <a:prstDash val="solid"/>
            <a:round/>
            <a:headEnd type="none" w="sm" len="sm"/>
            <a:tailEnd type="none" w="sm" len="sm"/>
          </a:ln>
        </p:spPr>
      </p:cxnSp>
      <p:cxnSp>
        <p:nvCxnSpPr>
          <p:cNvPr id="384" name="Google Shape;384;p36"/>
          <p:cNvCxnSpPr>
            <a:stCxn id="370" idx="3"/>
            <a:endCxn id="375" idx="1"/>
          </p:cNvCxnSpPr>
          <p:nvPr/>
        </p:nvCxnSpPr>
        <p:spPr>
          <a:xfrm>
            <a:off x="5362097" y="2162218"/>
            <a:ext cx="1062900" cy="0"/>
          </a:xfrm>
          <a:prstGeom prst="straightConnector1">
            <a:avLst/>
          </a:prstGeom>
          <a:noFill/>
          <a:ln w="9525" cap="flat" cmpd="sng">
            <a:solidFill>
              <a:schemeClr val="dk2"/>
            </a:solidFill>
            <a:prstDash val="solid"/>
            <a:round/>
            <a:headEnd type="none" w="sm" len="sm"/>
            <a:tailEnd type="none" w="sm" len="sm"/>
          </a:ln>
        </p:spPr>
      </p:cxnSp>
      <p:sp>
        <p:nvSpPr>
          <p:cNvPr id="2" name="Espace réservé du numéro de diapositive 1">
            <a:extLst>
              <a:ext uri="{FF2B5EF4-FFF2-40B4-BE49-F238E27FC236}">
                <a16:creationId xmlns:a16="http://schemas.microsoft.com/office/drawing/2014/main" id="{E0396CE6-ABFA-4432-A7E4-367EE387A9F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31</a:t>
            </a:fld>
            <a:endParaRPr lang="fr-F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0" name="Google Shape;390;p37"/>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1" name="Google Shape;391;p37"/>
          <p:cNvSpPr txBox="1">
            <a:spLocks noGrp="1"/>
          </p:cNvSpPr>
          <p:nvPr>
            <p:ph type="title" idx="4294967295"/>
          </p:nvPr>
        </p:nvSpPr>
        <p:spPr>
          <a:xfrm>
            <a:off x="0" y="-400050"/>
            <a:ext cx="8520113" cy="60801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endParaRPr/>
          </a:p>
          <a:p>
            <a:pPr marL="0" lvl="0" indent="0" algn="l" rtl="0">
              <a:lnSpc>
                <a:spcPct val="100000"/>
              </a:lnSpc>
              <a:spcBef>
                <a:spcPts val="0"/>
              </a:spcBef>
              <a:spcAft>
                <a:spcPts val="0"/>
              </a:spcAft>
              <a:buSzPts val="3000"/>
              <a:buNone/>
            </a:pPr>
            <a:endParaRPr/>
          </a:p>
        </p:txBody>
      </p:sp>
      <p:sp>
        <p:nvSpPr>
          <p:cNvPr id="392" name="Google Shape;392;p37"/>
          <p:cNvSpPr txBox="1"/>
          <p:nvPr/>
        </p:nvSpPr>
        <p:spPr>
          <a:xfrm>
            <a:off x="1504125" y="64625"/>
            <a:ext cx="4029900" cy="470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37"/>
          <p:cNvSpPr/>
          <p:nvPr/>
        </p:nvSpPr>
        <p:spPr>
          <a:xfrm>
            <a:off x="139700" y="1816125"/>
            <a:ext cx="1084500" cy="3147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fr" sz="1200" b="0" i="0" u="none" strike="noStrike" cap="none">
                <a:solidFill>
                  <a:srgbClr val="000000"/>
                </a:solidFill>
                <a:latin typeface="Arial"/>
                <a:ea typeface="Arial"/>
                <a:cs typeface="Arial"/>
                <a:sym typeface="Arial"/>
              </a:rPr>
              <a:t>Ecran tactile</a:t>
            </a:r>
            <a:endParaRPr sz="1200" b="0" i="0" u="none" strike="noStrike" cap="none">
              <a:solidFill>
                <a:srgbClr val="000000"/>
              </a:solidFill>
              <a:latin typeface="Arial"/>
              <a:ea typeface="Arial"/>
              <a:cs typeface="Arial"/>
              <a:sym typeface="Arial"/>
            </a:endParaRPr>
          </a:p>
        </p:txBody>
      </p:sp>
      <p:sp>
        <p:nvSpPr>
          <p:cNvPr id="394" name="Google Shape;394;p37"/>
          <p:cNvSpPr/>
          <p:nvPr/>
        </p:nvSpPr>
        <p:spPr>
          <a:xfrm>
            <a:off x="1916850" y="486825"/>
            <a:ext cx="2147700" cy="29733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Nano Ordinateur</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37"/>
          <p:cNvSpPr/>
          <p:nvPr/>
        </p:nvSpPr>
        <p:spPr>
          <a:xfrm>
            <a:off x="4549625" y="929025"/>
            <a:ext cx="1084500" cy="2088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Interfaces sortie</a:t>
            </a:r>
            <a:endParaRPr sz="1400" b="0" i="0" u="none" strike="noStrike" cap="none">
              <a:solidFill>
                <a:srgbClr val="000000"/>
              </a:solidFill>
              <a:latin typeface="Arial"/>
              <a:ea typeface="Arial"/>
              <a:cs typeface="Arial"/>
              <a:sym typeface="Arial"/>
            </a:endParaRPr>
          </a:p>
        </p:txBody>
      </p:sp>
      <p:sp>
        <p:nvSpPr>
          <p:cNvPr id="396" name="Google Shape;396;p37"/>
          <p:cNvSpPr/>
          <p:nvPr/>
        </p:nvSpPr>
        <p:spPr>
          <a:xfrm>
            <a:off x="2224650" y="1117775"/>
            <a:ext cx="1532100" cy="6717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Base de données</a:t>
            </a:r>
            <a:endParaRPr sz="1400" b="0" i="0" u="none" strike="noStrike" cap="none">
              <a:solidFill>
                <a:srgbClr val="000000"/>
              </a:solidFill>
              <a:latin typeface="Arial"/>
              <a:ea typeface="Arial"/>
              <a:cs typeface="Arial"/>
              <a:sym typeface="Arial"/>
            </a:endParaRPr>
          </a:p>
        </p:txBody>
      </p:sp>
      <p:sp>
        <p:nvSpPr>
          <p:cNvPr id="397" name="Google Shape;397;p37"/>
          <p:cNvSpPr/>
          <p:nvPr/>
        </p:nvSpPr>
        <p:spPr>
          <a:xfrm>
            <a:off x="2224650" y="2214900"/>
            <a:ext cx="1532100" cy="720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Bassin-Expert</a:t>
            </a:r>
            <a:endParaRPr sz="1400" b="0" i="0" u="none" strike="noStrike" cap="none">
              <a:solidFill>
                <a:srgbClr val="000000"/>
              </a:solidFill>
              <a:latin typeface="Arial"/>
              <a:ea typeface="Arial"/>
              <a:cs typeface="Arial"/>
              <a:sym typeface="Arial"/>
            </a:endParaRPr>
          </a:p>
        </p:txBody>
      </p:sp>
      <p:cxnSp>
        <p:nvCxnSpPr>
          <p:cNvPr id="398" name="Google Shape;398;p37"/>
          <p:cNvCxnSpPr>
            <a:stCxn id="393" idx="3"/>
            <a:endCxn id="394" idx="1"/>
          </p:cNvCxnSpPr>
          <p:nvPr/>
        </p:nvCxnSpPr>
        <p:spPr>
          <a:xfrm>
            <a:off x="1224200" y="1973475"/>
            <a:ext cx="692700" cy="0"/>
          </a:xfrm>
          <a:prstGeom prst="straightConnector1">
            <a:avLst/>
          </a:prstGeom>
          <a:noFill/>
          <a:ln w="9525" cap="flat" cmpd="sng">
            <a:solidFill>
              <a:schemeClr val="dk2"/>
            </a:solidFill>
            <a:prstDash val="solid"/>
            <a:round/>
            <a:headEnd type="none" w="sm" len="sm"/>
            <a:tailEnd type="none" w="sm" len="sm"/>
          </a:ln>
        </p:spPr>
      </p:cxnSp>
      <p:cxnSp>
        <p:nvCxnSpPr>
          <p:cNvPr id="399" name="Google Shape;399;p37"/>
          <p:cNvCxnSpPr>
            <a:stCxn id="394" idx="3"/>
            <a:endCxn id="395" idx="1"/>
          </p:cNvCxnSpPr>
          <p:nvPr/>
        </p:nvCxnSpPr>
        <p:spPr>
          <a:xfrm>
            <a:off x="4064550" y="1973475"/>
            <a:ext cx="485100" cy="0"/>
          </a:xfrm>
          <a:prstGeom prst="straightConnector1">
            <a:avLst/>
          </a:prstGeom>
          <a:noFill/>
          <a:ln w="9525" cap="flat" cmpd="sng">
            <a:solidFill>
              <a:schemeClr val="dk2"/>
            </a:solidFill>
            <a:prstDash val="solid"/>
            <a:round/>
            <a:headEnd type="none" w="sm" len="sm"/>
            <a:tailEnd type="triangle" w="med" len="med"/>
          </a:ln>
        </p:spPr>
      </p:cxnSp>
      <p:sp>
        <p:nvSpPr>
          <p:cNvPr id="400" name="Google Shape;400;p37"/>
          <p:cNvSpPr/>
          <p:nvPr/>
        </p:nvSpPr>
        <p:spPr>
          <a:xfrm>
            <a:off x="6426998" y="3582613"/>
            <a:ext cx="2136300" cy="314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Electrovanne</a:t>
            </a:r>
            <a:endParaRPr sz="1400" b="0" i="0" u="none" strike="noStrike" cap="none">
              <a:solidFill>
                <a:srgbClr val="000000"/>
              </a:solidFill>
              <a:latin typeface="Arial"/>
              <a:ea typeface="Arial"/>
              <a:cs typeface="Arial"/>
              <a:sym typeface="Arial"/>
            </a:endParaRPr>
          </a:p>
        </p:txBody>
      </p:sp>
      <p:sp>
        <p:nvSpPr>
          <p:cNvPr id="401" name="Google Shape;401;p37"/>
          <p:cNvSpPr/>
          <p:nvPr/>
        </p:nvSpPr>
        <p:spPr>
          <a:xfrm>
            <a:off x="6426998" y="3145925"/>
            <a:ext cx="2136300" cy="3411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Voyant alarme</a:t>
            </a:r>
            <a:endParaRPr sz="1400" b="0" i="0" u="none" strike="noStrike" cap="none">
              <a:solidFill>
                <a:srgbClr val="000000"/>
              </a:solidFill>
              <a:latin typeface="Arial"/>
              <a:ea typeface="Arial"/>
              <a:cs typeface="Arial"/>
              <a:sym typeface="Arial"/>
            </a:endParaRPr>
          </a:p>
        </p:txBody>
      </p:sp>
      <p:sp>
        <p:nvSpPr>
          <p:cNvPr id="402" name="Google Shape;402;p37"/>
          <p:cNvSpPr/>
          <p:nvPr/>
        </p:nvSpPr>
        <p:spPr>
          <a:xfrm>
            <a:off x="6426998" y="2735625"/>
            <a:ext cx="2136300" cy="314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UV</a:t>
            </a:r>
            <a:endParaRPr sz="1400" b="0" i="0" u="none" strike="noStrike" cap="none">
              <a:solidFill>
                <a:srgbClr val="000000"/>
              </a:solidFill>
              <a:latin typeface="Arial"/>
              <a:ea typeface="Arial"/>
              <a:cs typeface="Arial"/>
              <a:sym typeface="Arial"/>
            </a:endParaRPr>
          </a:p>
        </p:txBody>
      </p:sp>
      <p:sp>
        <p:nvSpPr>
          <p:cNvPr id="403" name="Google Shape;403;p37"/>
          <p:cNvSpPr/>
          <p:nvPr/>
        </p:nvSpPr>
        <p:spPr>
          <a:xfrm>
            <a:off x="6426998" y="2325325"/>
            <a:ext cx="2136300" cy="314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Bulleur</a:t>
            </a:r>
            <a:endParaRPr sz="1400" b="0" i="0" u="none" strike="noStrike" cap="none">
              <a:solidFill>
                <a:srgbClr val="000000"/>
              </a:solidFill>
              <a:latin typeface="Arial"/>
              <a:ea typeface="Arial"/>
              <a:cs typeface="Arial"/>
              <a:sym typeface="Arial"/>
            </a:endParaRPr>
          </a:p>
        </p:txBody>
      </p:sp>
      <p:sp>
        <p:nvSpPr>
          <p:cNvPr id="404" name="Google Shape;404;p37"/>
          <p:cNvSpPr/>
          <p:nvPr/>
        </p:nvSpPr>
        <p:spPr>
          <a:xfrm>
            <a:off x="6426998" y="1888625"/>
            <a:ext cx="2136300" cy="314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Chauffage</a:t>
            </a:r>
            <a:endParaRPr sz="1400" b="0" i="0" u="none" strike="noStrike" cap="none">
              <a:solidFill>
                <a:srgbClr val="000000"/>
              </a:solidFill>
              <a:latin typeface="Arial"/>
              <a:ea typeface="Arial"/>
              <a:cs typeface="Arial"/>
              <a:sym typeface="Arial"/>
            </a:endParaRPr>
          </a:p>
        </p:txBody>
      </p:sp>
      <p:sp>
        <p:nvSpPr>
          <p:cNvPr id="405" name="Google Shape;405;p37"/>
          <p:cNvSpPr/>
          <p:nvPr/>
        </p:nvSpPr>
        <p:spPr>
          <a:xfrm>
            <a:off x="6426992" y="1475925"/>
            <a:ext cx="2136300" cy="29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nourriture</a:t>
            </a:r>
            <a:endParaRPr sz="1400" b="0" i="0" u="none" strike="noStrike" cap="none">
              <a:solidFill>
                <a:srgbClr val="000000"/>
              </a:solidFill>
              <a:latin typeface="Arial"/>
              <a:ea typeface="Arial"/>
              <a:cs typeface="Arial"/>
              <a:sym typeface="Arial"/>
            </a:endParaRPr>
          </a:p>
        </p:txBody>
      </p:sp>
      <p:sp>
        <p:nvSpPr>
          <p:cNvPr id="406" name="Google Shape;406;p37"/>
          <p:cNvSpPr/>
          <p:nvPr/>
        </p:nvSpPr>
        <p:spPr>
          <a:xfrm>
            <a:off x="6426992" y="1096525"/>
            <a:ext cx="2136300" cy="257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Pompe</a:t>
            </a:r>
            <a:endParaRPr sz="1400" b="0" i="0" u="none" strike="noStrike" cap="none">
              <a:solidFill>
                <a:srgbClr val="000000"/>
              </a:solidFill>
              <a:latin typeface="Arial"/>
              <a:ea typeface="Arial"/>
              <a:cs typeface="Arial"/>
              <a:sym typeface="Arial"/>
            </a:endParaRPr>
          </a:p>
        </p:txBody>
      </p:sp>
      <p:sp>
        <p:nvSpPr>
          <p:cNvPr id="407" name="Google Shape;407;p37"/>
          <p:cNvSpPr/>
          <p:nvPr/>
        </p:nvSpPr>
        <p:spPr>
          <a:xfrm>
            <a:off x="6426992" y="683813"/>
            <a:ext cx="2136300" cy="29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Co2</a:t>
            </a:r>
            <a:endParaRPr sz="1400" b="0" i="0" u="none" strike="noStrike" cap="none">
              <a:solidFill>
                <a:srgbClr val="000000"/>
              </a:solidFill>
              <a:latin typeface="Arial"/>
              <a:ea typeface="Arial"/>
              <a:cs typeface="Arial"/>
              <a:sym typeface="Arial"/>
            </a:endParaRPr>
          </a:p>
        </p:txBody>
      </p:sp>
      <p:sp>
        <p:nvSpPr>
          <p:cNvPr id="408" name="Google Shape;408;p37"/>
          <p:cNvSpPr/>
          <p:nvPr/>
        </p:nvSpPr>
        <p:spPr>
          <a:xfrm>
            <a:off x="6426992" y="271125"/>
            <a:ext cx="2136300" cy="29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Bactérie</a:t>
            </a:r>
            <a:endParaRPr sz="1400" b="0" i="0" u="none" strike="noStrike" cap="none">
              <a:solidFill>
                <a:srgbClr val="000000"/>
              </a:solidFill>
              <a:latin typeface="Arial"/>
              <a:ea typeface="Arial"/>
              <a:cs typeface="Arial"/>
              <a:sym typeface="Arial"/>
            </a:endParaRPr>
          </a:p>
        </p:txBody>
      </p:sp>
      <p:sp>
        <p:nvSpPr>
          <p:cNvPr id="409" name="Google Shape;409;p37"/>
          <p:cNvSpPr/>
          <p:nvPr/>
        </p:nvSpPr>
        <p:spPr>
          <a:xfrm>
            <a:off x="6426992" y="3992900"/>
            <a:ext cx="2136300" cy="29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Bicarbonate</a:t>
            </a:r>
            <a:endParaRPr sz="1400" b="0" i="0" u="none" strike="noStrike" cap="none">
              <a:solidFill>
                <a:srgbClr val="000000"/>
              </a:solidFill>
              <a:latin typeface="Arial"/>
              <a:ea typeface="Arial"/>
              <a:cs typeface="Arial"/>
              <a:sym typeface="Arial"/>
            </a:endParaRPr>
          </a:p>
        </p:txBody>
      </p:sp>
      <p:sp>
        <p:nvSpPr>
          <p:cNvPr id="410" name="Google Shape;410;p37"/>
          <p:cNvSpPr/>
          <p:nvPr/>
        </p:nvSpPr>
        <p:spPr>
          <a:xfrm>
            <a:off x="2392200" y="3582625"/>
            <a:ext cx="1197000" cy="4701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Interfaces entrée</a:t>
            </a:r>
            <a:endParaRPr sz="1400" b="0" i="0" u="none" strike="noStrike" cap="none">
              <a:solidFill>
                <a:srgbClr val="000000"/>
              </a:solidFill>
              <a:latin typeface="Arial"/>
              <a:ea typeface="Arial"/>
              <a:cs typeface="Arial"/>
              <a:sym typeface="Arial"/>
            </a:endParaRPr>
          </a:p>
        </p:txBody>
      </p:sp>
      <p:sp>
        <p:nvSpPr>
          <p:cNvPr id="411" name="Google Shape;411;p37"/>
          <p:cNvSpPr/>
          <p:nvPr/>
        </p:nvSpPr>
        <p:spPr>
          <a:xfrm>
            <a:off x="4376450" y="3598375"/>
            <a:ext cx="1263300" cy="4386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température</a:t>
            </a:r>
            <a:endParaRPr sz="1400" b="0" i="0" u="none" strike="noStrike" cap="none">
              <a:solidFill>
                <a:srgbClr val="000000"/>
              </a:solidFill>
              <a:latin typeface="Arial"/>
              <a:ea typeface="Arial"/>
              <a:cs typeface="Arial"/>
              <a:sym typeface="Arial"/>
            </a:endParaRPr>
          </a:p>
        </p:txBody>
      </p:sp>
      <p:sp>
        <p:nvSpPr>
          <p:cNvPr id="412" name="Google Shape;412;p37"/>
          <p:cNvSpPr/>
          <p:nvPr/>
        </p:nvSpPr>
        <p:spPr>
          <a:xfrm>
            <a:off x="4376450" y="4283600"/>
            <a:ext cx="1263300" cy="4386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Ph</a:t>
            </a:r>
            <a:endParaRPr sz="1400" b="0" i="0" u="none" strike="noStrike" cap="none">
              <a:solidFill>
                <a:srgbClr val="000000"/>
              </a:solidFill>
              <a:latin typeface="Arial"/>
              <a:ea typeface="Arial"/>
              <a:cs typeface="Arial"/>
              <a:sym typeface="Arial"/>
            </a:endParaRPr>
          </a:p>
        </p:txBody>
      </p:sp>
      <p:sp>
        <p:nvSpPr>
          <p:cNvPr id="413" name="Google Shape;413;p37"/>
          <p:cNvSpPr/>
          <p:nvPr/>
        </p:nvSpPr>
        <p:spPr>
          <a:xfrm>
            <a:off x="2359050" y="4283600"/>
            <a:ext cx="1263300" cy="4386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Capteur niveau d’eau</a:t>
            </a:r>
            <a:endParaRPr sz="1400" b="0" i="0" u="none" strike="noStrike" cap="none">
              <a:solidFill>
                <a:srgbClr val="000000"/>
              </a:solidFill>
              <a:latin typeface="Arial"/>
              <a:ea typeface="Arial"/>
              <a:cs typeface="Arial"/>
              <a:sym typeface="Arial"/>
            </a:endParaRPr>
          </a:p>
        </p:txBody>
      </p:sp>
      <p:cxnSp>
        <p:nvCxnSpPr>
          <p:cNvPr id="414" name="Google Shape;414;p37"/>
          <p:cNvCxnSpPr>
            <a:stCxn id="395" idx="3"/>
            <a:endCxn id="408" idx="1"/>
          </p:cNvCxnSpPr>
          <p:nvPr/>
        </p:nvCxnSpPr>
        <p:spPr>
          <a:xfrm rot="10800000" flipH="1">
            <a:off x="5634125" y="416475"/>
            <a:ext cx="792900" cy="1557000"/>
          </a:xfrm>
          <a:prstGeom prst="straightConnector1">
            <a:avLst/>
          </a:prstGeom>
          <a:noFill/>
          <a:ln w="9525" cap="flat" cmpd="sng">
            <a:solidFill>
              <a:schemeClr val="dk2"/>
            </a:solidFill>
            <a:prstDash val="solid"/>
            <a:round/>
            <a:headEnd type="none" w="sm" len="sm"/>
            <a:tailEnd type="none" w="sm" len="sm"/>
          </a:ln>
        </p:spPr>
      </p:cxnSp>
      <p:cxnSp>
        <p:nvCxnSpPr>
          <p:cNvPr id="415" name="Google Shape;415;p37"/>
          <p:cNvCxnSpPr>
            <a:stCxn id="395" idx="3"/>
            <a:endCxn id="407" idx="1"/>
          </p:cNvCxnSpPr>
          <p:nvPr/>
        </p:nvCxnSpPr>
        <p:spPr>
          <a:xfrm rot="10800000" flipH="1">
            <a:off x="5634125" y="829275"/>
            <a:ext cx="792900" cy="1144200"/>
          </a:xfrm>
          <a:prstGeom prst="straightConnector1">
            <a:avLst/>
          </a:prstGeom>
          <a:noFill/>
          <a:ln w="9525" cap="flat" cmpd="sng">
            <a:solidFill>
              <a:schemeClr val="dk2"/>
            </a:solidFill>
            <a:prstDash val="solid"/>
            <a:round/>
            <a:headEnd type="none" w="sm" len="sm"/>
            <a:tailEnd type="none" w="sm" len="sm"/>
          </a:ln>
        </p:spPr>
      </p:cxnSp>
      <p:cxnSp>
        <p:nvCxnSpPr>
          <p:cNvPr id="416" name="Google Shape;416;p37"/>
          <p:cNvCxnSpPr>
            <a:stCxn id="395" idx="3"/>
            <a:endCxn id="406" idx="1"/>
          </p:cNvCxnSpPr>
          <p:nvPr/>
        </p:nvCxnSpPr>
        <p:spPr>
          <a:xfrm rot="10800000" flipH="1">
            <a:off x="5634125" y="1225275"/>
            <a:ext cx="792900" cy="748200"/>
          </a:xfrm>
          <a:prstGeom prst="straightConnector1">
            <a:avLst/>
          </a:prstGeom>
          <a:noFill/>
          <a:ln w="9525" cap="flat" cmpd="sng">
            <a:solidFill>
              <a:schemeClr val="dk2"/>
            </a:solidFill>
            <a:prstDash val="solid"/>
            <a:round/>
            <a:headEnd type="none" w="sm" len="sm"/>
            <a:tailEnd type="none" w="sm" len="sm"/>
          </a:ln>
        </p:spPr>
      </p:cxnSp>
      <p:cxnSp>
        <p:nvCxnSpPr>
          <p:cNvPr id="417" name="Google Shape;417;p37"/>
          <p:cNvCxnSpPr>
            <a:endCxn id="405" idx="1"/>
          </p:cNvCxnSpPr>
          <p:nvPr/>
        </p:nvCxnSpPr>
        <p:spPr>
          <a:xfrm rot="10800000" flipH="1">
            <a:off x="5634092" y="1621275"/>
            <a:ext cx="792900" cy="352200"/>
          </a:xfrm>
          <a:prstGeom prst="straightConnector1">
            <a:avLst/>
          </a:prstGeom>
          <a:noFill/>
          <a:ln w="9525" cap="flat" cmpd="sng">
            <a:solidFill>
              <a:schemeClr val="dk2"/>
            </a:solidFill>
            <a:prstDash val="solid"/>
            <a:round/>
            <a:headEnd type="none" w="sm" len="sm"/>
            <a:tailEnd type="none" w="sm" len="sm"/>
          </a:ln>
        </p:spPr>
      </p:cxnSp>
      <p:cxnSp>
        <p:nvCxnSpPr>
          <p:cNvPr id="418" name="Google Shape;418;p37"/>
          <p:cNvCxnSpPr>
            <a:stCxn id="395" idx="3"/>
            <a:endCxn id="404" idx="1"/>
          </p:cNvCxnSpPr>
          <p:nvPr/>
        </p:nvCxnSpPr>
        <p:spPr>
          <a:xfrm>
            <a:off x="5634125" y="1973475"/>
            <a:ext cx="792900" cy="72600"/>
          </a:xfrm>
          <a:prstGeom prst="straightConnector1">
            <a:avLst/>
          </a:prstGeom>
          <a:noFill/>
          <a:ln w="9525" cap="flat" cmpd="sng">
            <a:solidFill>
              <a:schemeClr val="dk2"/>
            </a:solidFill>
            <a:prstDash val="solid"/>
            <a:round/>
            <a:headEnd type="none" w="sm" len="sm"/>
            <a:tailEnd type="none" w="sm" len="sm"/>
          </a:ln>
        </p:spPr>
      </p:cxnSp>
      <p:cxnSp>
        <p:nvCxnSpPr>
          <p:cNvPr id="419" name="Google Shape;419;p37"/>
          <p:cNvCxnSpPr>
            <a:stCxn id="395" idx="3"/>
            <a:endCxn id="403" idx="1"/>
          </p:cNvCxnSpPr>
          <p:nvPr/>
        </p:nvCxnSpPr>
        <p:spPr>
          <a:xfrm>
            <a:off x="5634125" y="1973475"/>
            <a:ext cx="792900" cy="509100"/>
          </a:xfrm>
          <a:prstGeom prst="straightConnector1">
            <a:avLst/>
          </a:prstGeom>
          <a:noFill/>
          <a:ln w="9525" cap="flat" cmpd="sng">
            <a:solidFill>
              <a:schemeClr val="dk2"/>
            </a:solidFill>
            <a:prstDash val="solid"/>
            <a:round/>
            <a:headEnd type="none" w="sm" len="sm"/>
            <a:tailEnd type="none" w="sm" len="sm"/>
          </a:ln>
        </p:spPr>
      </p:cxnSp>
      <p:cxnSp>
        <p:nvCxnSpPr>
          <p:cNvPr id="420" name="Google Shape;420;p37"/>
          <p:cNvCxnSpPr>
            <a:stCxn id="395" idx="3"/>
            <a:endCxn id="402" idx="1"/>
          </p:cNvCxnSpPr>
          <p:nvPr/>
        </p:nvCxnSpPr>
        <p:spPr>
          <a:xfrm>
            <a:off x="5634125" y="1973475"/>
            <a:ext cx="792900" cy="919500"/>
          </a:xfrm>
          <a:prstGeom prst="straightConnector1">
            <a:avLst/>
          </a:prstGeom>
          <a:noFill/>
          <a:ln w="9525" cap="flat" cmpd="sng">
            <a:solidFill>
              <a:schemeClr val="dk2"/>
            </a:solidFill>
            <a:prstDash val="solid"/>
            <a:round/>
            <a:headEnd type="none" w="sm" len="sm"/>
            <a:tailEnd type="none" w="sm" len="sm"/>
          </a:ln>
        </p:spPr>
      </p:cxnSp>
      <p:cxnSp>
        <p:nvCxnSpPr>
          <p:cNvPr id="421" name="Google Shape;421;p37"/>
          <p:cNvCxnSpPr>
            <a:stCxn id="395" idx="3"/>
            <a:endCxn id="401" idx="1"/>
          </p:cNvCxnSpPr>
          <p:nvPr/>
        </p:nvCxnSpPr>
        <p:spPr>
          <a:xfrm>
            <a:off x="5634125" y="1973475"/>
            <a:ext cx="792900" cy="1343100"/>
          </a:xfrm>
          <a:prstGeom prst="straightConnector1">
            <a:avLst/>
          </a:prstGeom>
          <a:noFill/>
          <a:ln w="9525" cap="flat" cmpd="sng">
            <a:solidFill>
              <a:schemeClr val="dk2"/>
            </a:solidFill>
            <a:prstDash val="solid"/>
            <a:round/>
            <a:headEnd type="none" w="sm" len="sm"/>
            <a:tailEnd type="none" w="sm" len="sm"/>
          </a:ln>
        </p:spPr>
      </p:cxnSp>
      <p:cxnSp>
        <p:nvCxnSpPr>
          <p:cNvPr id="422" name="Google Shape;422;p37"/>
          <p:cNvCxnSpPr>
            <a:stCxn id="395" idx="3"/>
            <a:endCxn id="400" idx="1"/>
          </p:cNvCxnSpPr>
          <p:nvPr/>
        </p:nvCxnSpPr>
        <p:spPr>
          <a:xfrm>
            <a:off x="5634125" y="1973475"/>
            <a:ext cx="792900" cy="1766400"/>
          </a:xfrm>
          <a:prstGeom prst="straightConnector1">
            <a:avLst/>
          </a:prstGeom>
          <a:noFill/>
          <a:ln w="9525" cap="flat" cmpd="sng">
            <a:solidFill>
              <a:schemeClr val="dk2"/>
            </a:solidFill>
            <a:prstDash val="solid"/>
            <a:round/>
            <a:headEnd type="none" w="sm" len="sm"/>
            <a:tailEnd type="none" w="sm" len="sm"/>
          </a:ln>
        </p:spPr>
      </p:cxnSp>
      <p:cxnSp>
        <p:nvCxnSpPr>
          <p:cNvPr id="423" name="Google Shape;423;p37"/>
          <p:cNvCxnSpPr>
            <a:stCxn id="395" idx="3"/>
            <a:endCxn id="409" idx="1"/>
          </p:cNvCxnSpPr>
          <p:nvPr/>
        </p:nvCxnSpPr>
        <p:spPr>
          <a:xfrm>
            <a:off x="5634125" y="1973475"/>
            <a:ext cx="792900" cy="2164800"/>
          </a:xfrm>
          <a:prstGeom prst="straightConnector1">
            <a:avLst/>
          </a:prstGeom>
          <a:noFill/>
          <a:ln w="9525" cap="flat" cmpd="sng">
            <a:solidFill>
              <a:schemeClr val="dk2"/>
            </a:solidFill>
            <a:prstDash val="solid"/>
            <a:round/>
            <a:headEnd type="none" w="sm" len="sm"/>
            <a:tailEnd type="none" w="sm" len="sm"/>
          </a:ln>
        </p:spPr>
      </p:cxnSp>
      <p:cxnSp>
        <p:nvCxnSpPr>
          <p:cNvPr id="424" name="Google Shape;424;p37"/>
          <p:cNvCxnSpPr>
            <a:endCxn id="410" idx="0"/>
          </p:cNvCxnSpPr>
          <p:nvPr/>
        </p:nvCxnSpPr>
        <p:spPr>
          <a:xfrm>
            <a:off x="2990700" y="3460225"/>
            <a:ext cx="0" cy="122400"/>
          </a:xfrm>
          <a:prstGeom prst="straightConnector1">
            <a:avLst/>
          </a:prstGeom>
          <a:noFill/>
          <a:ln w="9525" cap="flat" cmpd="sng">
            <a:solidFill>
              <a:schemeClr val="dk2"/>
            </a:solidFill>
            <a:prstDash val="solid"/>
            <a:round/>
            <a:headEnd type="none" w="sm" len="sm"/>
            <a:tailEnd type="triangle" w="med" len="med"/>
          </a:ln>
        </p:spPr>
      </p:cxnSp>
      <p:cxnSp>
        <p:nvCxnSpPr>
          <p:cNvPr id="425" name="Google Shape;425;p37"/>
          <p:cNvCxnSpPr>
            <a:stCxn id="410" idx="3"/>
            <a:endCxn id="411" idx="1"/>
          </p:cNvCxnSpPr>
          <p:nvPr/>
        </p:nvCxnSpPr>
        <p:spPr>
          <a:xfrm>
            <a:off x="3589200" y="3817675"/>
            <a:ext cx="787200" cy="0"/>
          </a:xfrm>
          <a:prstGeom prst="straightConnector1">
            <a:avLst/>
          </a:prstGeom>
          <a:noFill/>
          <a:ln w="9525" cap="flat" cmpd="sng">
            <a:solidFill>
              <a:schemeClr val="dk2"/>
            </a:solidFill>
            <a:prstDash val="solid"/>
            <a:round/>
            <a:headEnd type="none" w="sm" len="sm"/>
            <a:tailEnd type="none" w="sm" len="sm"/>
          </a:ln>
        </p:spPr>
      </p:cxnSp>
      <p:cxnSp>
        <p:nvCxnSpPr>
          <p:cNvPr id="426" name="Google Shape;426;p37"/>
          <p:cNvCxnSpPr>
            <a:stCxn id="410" idx="2"/>
            <a:endCxn id="413" idx="0"/>
          </p:cNvCxnSpPr>
          <p:nvPr/>
        </p:nvCxnSpPr>
        <p:spPr>
          <a:xfrm>
            <a:off x="2990700" y="4052725"/>
            <a:ext cx="0" cy="231000"/>
          </a:xfrm>
          <a:prstGeom prst="straightConnector1">
            <a:avLst/>
          </a:prstGeom>
          <a:noFill/>
          <a:ln w="9525" cap="flat" cmpd="sng">
            <a:solidFill>
              <a:schemeClr val="dk2"/>
            </a:solidFill>
            <a:prstDash val="solid"/>
            <a:round/>
            <a:headEnd type="none" w="sm" len="sm"/>
            <a:tailEnd type="none" w="sm" len="sm"/>
          </a:ln>
        </p:spPr>
      </p:cxnSp>
      <p:cxnSp>
        <p:nvCxnSpPr>
          <p:cNvPr id="427" name="Google Shape;427;p37"/>
          <p:cNvCxnSpPr>
            <a:endCxn id="412" idx="1"/>
          </p:cNvCxnSpPr>
          <p:nvPr/>
        </p:nvCxnSpPr>
        <p:spPr>
          <a:xfrm>
            <a:off x="3598250" y="4050800"/>
            <a:ext cx="778200" cy="452100"/>
          </a:xfrm>
          <a:prstGeom prst="straightConnector1">
            <a:avLst/>
          </a:prstGeom>
          <a:noFill/>
          <a:ln w="9525" cap="flat" cmpd="sng">
            <a:solidFill>
              <a:schemeClr val="dk2"/>
            </a:solidFill>
            <a:prstDash val="solid"/>
            <a:round/>
            <a:headEnd type="none" w="sm" len="sm"/>
            <a:tailEnd type="none" w="sm" len="sm"/>
          </a:ln>
        </p:spPr>
      </p:cxnSp>
      <p:sp>
        <p:nvSpPr>
          <p:cNvPr id="2" name="Espace réservé du numéro de diapositive 1">
            <a:extLst>
              <a:ext uri="{FF2B5EF4-FFF2-40B4-BE49-F238E27FC236}">
                <a16:creationId xmlns:a16="http://schemas.microsoft.com/office/drawing/2014/main" id="{3F93E1AD-9611-4B76-B584-ADB609E617C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32</a:t>
            </a:fld>
            <a:endParaRPr lang="fr-F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38"/>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Module de gestion automatique</a:t>
            </a:r>
            <a:endParaRPr/>
          </a:p>
        </p:txBody>
      </p:sp>
      <p:sp>
        <p:nvSpPr>
          <p:cNvPr id="433" name="Google Shape;433;p38"/>
          <p:cNvSpPr/>
          <p:nvPr/>
        </p:nvSpPr>
        <p:spPr>
          <a:xfrm>
            <a:off x="575672" y="1640870"/>
            <a:ext cx="2271000" cy="2331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Co2</a:t>
            </a:r>
            <a:endParaRPr sz="1400" b="0" i="0" u="none" strike="noStrike" cap="none">
              <a:solidFill>
                <a:srgbClr val="000000"/>
              </a:solidFill>
              <a:latin typeface="Arial"/>
              <a:ea typeface="Arial"/>
              <a:cs typeface="Arial"/>
              <a:sym typeface="Arial"/>
            </a:endParaRPr>
          </a:p>
        </p:txBody>
      </p:sp>
      <p:sp>
        <p:nvSpPr>
          <p:cNvPr id="434" name="Google Shape;434;p38"/>
          <p:cNvSpPr/>
          <p:nvPr/>
        </p:nvSpPr>
        <p:spPr>
          <a:xfrm>
            <a:off x="664487" y="3283660"/>
            <a:ext cx="2271000" cy="2331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nourriture</a:t>
            </a:r>
            <a:endParaRPr sz="1400" b="0" i="0" u="none" strike="noStrike" cap="none">
              <a:solidFill>
                <a:srgbClr val="000000"/>
              </a:solidFill>
              <a:latin typeface="Arial"/>
              <a:ea typeface="Arial"/>
              <a:cs typeface="Arial"/>
              <a:sym typeface="Arial"/>
            </a:endParaRPr>
          </a:p>
        </p:txBody>
      </p:sp>
      <p:sp>
        <p:nvSpPr>
          <p:cNvPr id="435" name="Google Shape;435;p38"/>
          <p:cNvSpPr/>
          <p:nvPr/>
        </p:nvSpPr>
        <p:spPr>
          <a:xfrm>
            <a:off x="1711172" y="1110878"/>
            <a:ext cx="2271000" cy="2331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Bactérie</a:t>
            </a:r>
            <a:endParaRPr sz="1400" b="0" i="0" u="none" strike="noStrike" cap="none">
              <a:solidFill>
                <a:srgbClr val="000000"/>
              </a:solidFill>
              <a:latin typeface="Arial"/>
              <a:ea typeface="Arial"/>
              <a:cs typeface="Arial"/>
              <a:sym typeface="Arial"/>
            </a:endParaRPr>
          </a:p>
        </p:txBody>
      </p:sp>
      <p:sp>
        <p:nvSpPr>
          <p:cNvPr id="436" name="Google Shape;436;p38"/>
          <p:cNvSpPr/>
          <p:nvPr/>
        </p:nvSpPr>
        <p:spPr>
          <a:xfrm>
            <a:off x="575672" y="2491768"/>
            <a:ext cx="2271000" cy="2401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UV</a:t>
            </a:r>
            <a:endParaRPr sz="1400" b="0" i="0" u="none" strike="noStrike" cap="none">
              <a:solidFill>
                <a:srgbClr val="000000"/>
              </a:solidFill>
              <a:latin typeface="Arial"/>
              <a:ea typeface="Arial"/>
              <a:cs typeface="Arial"/>
              <a:sym typeface="Arial"/>
            </a:endParaRPr>
          </a:p>
        </p:txBody>
      </p:sp>
      <p:sp>
        <p:nvSpPr>
          <p:cNvPr id="437" name="Google Shape;437;p38"/>
          <p:cNvSpPr/>
          <p:nvPr/>
        </p:nvSpPr>
        <p:spPr>
          <a:xfrm>
            <a:off x="3390182" y="1903419"/>
            <a:ext cx="2271000" cy="2736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212121"/>
                </a:solidFill>
                <a:latin typeface="Arial"/>
                <a:ea typeface="Arial"/>
                <a:cs typeface="Arial"/>
                <a:sym typeface="Arial"/>
              </a:rPr>
              <a:t>Voyant alarme</a:t>
            </a:r>
            <a:endParaRPr sz="1400" b="0" i="0" u="none" strike="noStrike" cap="none">
              <a:solidFill>
                <a:srgbClr val="212121"/>
              </a:solidFill>
              <a:latin typeface="Arial"/>
              <a:ea typeface="Arial"/>
              <a:cs typeface="Arial"/>
              <a:sym typeface="Arial"/>
            </a:endParaRPr>
          </a:p>
        </p:txBody>
      </p:sp>
      <p:sp>
        <p:nvSpPr>
          <p:cNvPr id="438" name="Google Shape;438;p38"/>
          <p:cNvSpPr/>
          <p:nvPr/>
        </p:nvSpPr>
        <p:spPr>
          <a:xfrm>
            <a:off x="5069193" y="1106917"/>
            <a:ext cx="2271000" cy="252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Electrovanne</a:t>
            </a:r>
            <a:endParaRPr sz="1400" b="0" i="0" u="none" strike="noStrike" cap="none">
              <a:solidFill>
                <a:srgbClr val="000000"/>
              </a:solidFill>
              <a:latin typeface="Arial"/>
              <a:ea typeface="Arial"/>
              <a:cs typeface="Arial"/>
              <a:sym typeface="Arial"/>
            </a:endParaRPr>
          </a:p>
        </p:txBody>
      </p:sp>
      <p:sp>
        <p:nvSpPr>
          <p:cNvPr id="439" name="Google Shape;439;p38"/>
          <p:cNvSpPr/>
          <p:nvPr/>
        </p:nvSpPr>
        <p:spPr>
          <a:xfrm>
            <a:off x="6295019" y="1635257"/>
            <a:ext cx="2271000" cy="2331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Distributeur Bicarbonate</a:t>
            </a:r>
            <a:endParaRPr sz="1400" b="0" i="0" u="none" strike="noStrike" cap="none">
              <a:solidFill>
                <a:srgbClr val="000000"/>
              </a:solidFill>
              <a:latin typeface="Arial"/>
              <a:ea typeface="Arial"/>
              <a:cs typeface="Arial"/>
              <a:sym typeface="Arial"/>
            </a:endParaRPr>
          </a:p>
        </p:txBody>
      </p:sp>
      <p:sp>
        <p:nvSpPr>
          <p:cNvPr id="440" name="Google Shape;440;p38"/>
          <p:cNvSpPr/>
          <p:nvPr/>
        </p:nvSpPr>
        <p:spPr>
          <a:xfrm>
            <a:off x="6295019" y="2485814"/>
            <a:ext cx="2271000" cy="2064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Pompe</a:t>
            </a:r>
            <a:endParaRPr sz="1400" b="0" i="0" u="none" strike="noStrike" cap="none">
              <a:solidFill>
                <a:srgbClr val="000000"/>
              </a:solidFill>
              <a:latin typeface="Arial"/>
              <a:ea typeface="Arial"/>
              <a:cs typeface="Arial"/>
              <a:sym typeface="Arial"/>
            </a:endParaRPr>
          </a:p>
        </p:txBody>
      </p:sp>
      <p:sp>
        <p:nvSpPr>
          <p:cNvPr id="441" name="Google Shape;441;p38"/>
          <p:cNvSpPr/>
          <p:nvPr/>
        </p:nvSpPr>
        <p:spPr>
          <a:xfrm>
            <a:off x="6204693" y="3277807"/>
            <a:ext cx="2271000" cy="252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Bulleur</a:t>
            </a:r>
            <a:endParaRPr sz="1400" b="0" i="0" u="none" strike="noStrike" cap="none">
              <a:solidFill>
                <a:srgbClr val="000000"/>
              </a:solidFill>
              <a:latin typeface="Arial"/>
              <a:ea typeface="Arial"/>
              <a:cs typeface="Arial"/>
              <a:sym typeface="Arial"/>
            </a:endParaRPr>
          </a:p>
        </p:txBody>
      </p:sp>
      <p:sp>
        <p:nvSpPr>
          <p:cNvPr id="442" name="Google Shape;442;p38"/>
          <p:cNvSpPr/>
          <p:nvPr/>
        </p:nvSpPr>
        <p:spPr>
          <a:xfrm>
            <a:off x="3419501" y="3390610"/>
            <a:ext cx="2271000" cy="252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Chauffage</a:t>
            </a:r>
            <a:endParaRPr sz="1400" b="0" i="0" u="none" strike="noStrike" cap="none">
              <a:solidFill>
                <a:srgbClr val="000000"/>
              </a:solidFill>
              <a:latin typeface="Arial"/>
              <a:ea typeface="Arial"/>
              <a:cs typeface="Arial"/>
              <a:sym typeface="Arial"/>
            </a:endParaRPr>
          </a:p>
        </p:txBody>
      </p:sp>
      <p:sp>
        <p:nvSpPr>
          <p:cNvPr id="443" name="Google Shape;443;p38"/>
          <p:cNvSpPr/>
          <p:nvPr/>
        </p:nvSpPr>
        <p:spPr>
          <a:xfrm>
            <a:off x="523461" y="1017800"/>
            <a:ext cx="8110330" cy="2805452"/>
          </a:xfrm>
          <a:prstGeom prst="roundRect">
            <a:avLst>
              <a:gd name="adj" fmla="val 16667"/>
            </a:avLst>
          </a:prstGeom>
          <a:noFill/>
          <a:ln w="254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dk1"/>
              </a:solidFill>
              <a:latin typeface="Arial"/>
              <a:ea typeface="Arial"/>
              <a:cs typeface="Arial"/>
              <a:sym typeface="Arial"/>
            </a:endParaRPr>
          </a:p>
        </p:txBody>
      </p:sp>
      <p:pic>
        <p:nvPicPr>
          <p:cNvPr id="444" name="Google Shape;444;p38" descr="Résultat de recherche d'images pour &quot;alarme visuelle&quot;"/>
          <p:cNvPicPr preferRelativeResize="0"/>
          <p:nvPr/>
        </p:nvPicPr>
        <p:blipFill rotWithShape="1">
          <a:blip r:embed="rId3">
            <a:alphaModFix/>
          </a:blip>
          <a:srcRect l="4274" t="4571" r="3405"/>
          <a:stretch/>
        </p:blipFill>
        <p:spPr>
          <a:xfrm>
            <a:off x="4115904" y="2364394"/>
            <a:ext cx="819556" cy="717168"/>
          </a:xfrm>
          <a:prstGeom prst="rect">
            <a:avLst/>
          </a:prstGeom>
          <a:noFill/>
          <a:ln>
            <a:noFill/>
          </a:ln>
        </p:spPr>
      </p:pic>
      <p:sp>
        <p:nvSpPr>
          <p:cNvPr id="445" name="Google Shape;445;p38"/>
          <p:cNvSpPr/>
          <p:nvPr/>
        </p:nvSpPr>
        <p:spPr>
          <a:xfrm>
            <a:off x="1562085" y="1912357"/>
            <a:ext cx="298174" cy="545838"/>
          </a:xfrm>
          <a:prstGeom prst="upDownArrow">
            <a:avLst>
              <a:gd name="adj1" fmla="val 50000"/>
              <a:gd name="adj2" fmla="val 50000"/>
            </a:avLst>
          </a:prstGeom>
          <a:solidFill>
            <a:schemeClr val="accent1"/>
          </a:solidFill>
          <a:ln w="25400" cap="flat" cmpd="sng">
            <a:solidFill>
              <a:srgbClr val="18205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46" name="Google Shape;446;p38"/>
          <p:cNvSpPr/>
          <p:nvPr/>
        </p:nvSpPr>
        <p:spPr>
          <a:xfrm>
            <a:off x="7281432" y="1904166"/>
            <a:ext cx="298174" cy="545838"/>
          </a:xfrm>
          <a:prstGeom prst="upDownArrow">
            <a:avLst>
              <a:gd name="adj1" fmla="val 50000"/>
              <a:gd name="adj2" fmla="val 50000"/>
            </a:avLst>
          </a:prstGeom>
          <a:solidFill>
            <a:schemeClr val="accent1"/>
          </a:solidFill>
          <a:ln w="25400" cap="flat" cmpd="sng">
            <a:solidFill>
              <a:srgbClr val="18205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47" name="Google Shape;447;p38"/>
          <p:cNvSpPr/>
          <p:nvPr/>
        </p:nvSpPr>
        <p:spPr>
          <a:xfrm>
            <a:off x="1953025" y="2751581"/>
            <a:ext cx="298174" cy="512365"/>
          </a:xfrm>
          <a:prstGeom prst="upDownArrow">
            <a:avLst>
              <a:gd name="adj1" fmla="val 50000"/>
              <a:gd name="adj2" fmla="val 50000"/>
            </a:avLst>
          </a:prstGeom>
          <a:solidFill>
            <a:schemeClr val="accent1"/>
          </a:solidFill>
          <a:ln w="25400" cap="flat" cmpd="sng">
            <a:solidFill>
              <a:srgbClr val="18205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48" name="Google Shape;448;p38"/>
          <p:cNvSpPr/>
          <p:nvPr/>
        </p:nvSpPr>
        <p:spPr>
          <a:xfrm>
            <a:off x="6842603" y="2728024"/>
            <a:ext cx="298174" cy="540868"/>
          </a:xfrm>
          <a:prstGeom prst="upDownArrow">
            <a:avLst>
              <a:gd name="adj1" fmla="val 50000"/>
              <a:gd name="adj2" fmla="val 50000"/>
            </a:avLst>
          </a:prstGeom>
          <a:solidFill>
            <a:schemeClr val="accent1"/>
          </a:solidFill>
          <a:ln w="25400" cap="flat" cmpd="sng">
            <a:solidFill>
              <a:srgbClr val="18205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49" name="Google Shape;449;p38"/>
          <p:cNvSpPr/>
          <p:nvPr/>
        </p:nvSpPr>
        <p:spPr>
          <a:xfrm>
            <a:off x="2567727" y="1359217"/>
            <a:ext cx="165652" cy="273997"/>
          </a:xfrm>
          <a:prstGeom prst="upDownArrow">
            <a:avLst>
              <a:gd name="adj1" fmla="val 50000"/>
              <a:gd name="adj2" fmla="val 50000"/>
            </a:avLst>
          </a:prstGeom>
          <a:solidFill>
            <a:schemeClr val="accent1"/>
          </a:solidFill>
          <a:ln w="25400" cap="flat" cmpd="sng">
            <a:solidFill>
              <a:srgbClr val="18205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50" name="Google Shape;450;p38"/>
          <p:cNvSpPr/>
          <p:nvPr/>
        </p:nvSpPr>
        <p:spPr>
          <a:xfrm>
            <a:off x="6452149" y="1378498"/>
            <a:ext cx="165652" cy="247102"/>
          </a:xfrm>
          <a:prstGeom prst="upDownArrow">
            <a:avLst>
              <a:gd name="adj1" fmla="val 50000"/>
              <a:gd name="adj2" fmla="val 50000"/>
            </a:avLst>
          </a:prstGeom>
          <a:solidFill>
            <a:schemeClr val="accent1"/>
          </a:solidFill>
          <a:ln w="25400" cap="flat" cmpd="sng">
            <a:solidFill>
              <a:srgbClr val="18205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51" name="Google Shape;451;p38"/>
          <p:cNvSpPr/>
          <p:nvPr/>
        </p:nvSpPr>
        <p:spPr>
          <a:xfrm>
            <a:off x="4005534" y="1144923"/>
            <a:ext cx="1040296" cy="199055"/>
          </a:xfrm>
          <a:prstGeom prst="leftRightArrow">
            <a:avLst>
              <a:gd name="adj1" fmla="val 50000"/>
              <a:gd name="adj2" fmla="val 50000"/>
            </a:avLst>
          </a:prstGeom>
          <a:solidFill>
            <a:schemeClr val="accent1"/>
          </a:solidFill>
          <a:ln w="25400" cap="flat" cmpd="sng">
            <a:solidFill>
              <a:srgbClr val="18205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52" name="Google Shape;452;p38"/>
          <p:cNvSpPr/>
          <p:nvPr/>
        </p:nvSpPr>
        <p:spPr>
          <a:xfrm>
            <a:off x="2969562" y="3398518"/>
            <a:ext cx="395456" cy="199055"/>
          </a:xfrm>
          <a:prstGeom prst="leftRightArrow">
            <a:avLst>
              <a:gd name="adj1" fmla="val 50000"/>
              <a:gd name="adj2" fmla="val 50000"/>
            </a:avLst>
          </a:prstGeom>
          <a:solidFill>
            <a:schemeClr val="accent1"/>
          </a:solidFill>
          <a:ln w="25400" cap="flat" cmpd="sng">
            <a:solidFill>
              <a:srgbClr val="18205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53" name="Google Shape;453;p38"/>
          <p:cNvSpPr/>
          <p:nvPr/>
        </p:nvSpPr>
        <p:spPr>
          <a:xfrm>
            <a:off x="5743441" y="3398518"/>
            <a:ext cx="431074" cy="199055"/>
          </a:xfrm>
          <a:prstGeom prst="leftRightArrow">
            <a:avLst>
              <a:gd name="adj1" fmla="val 50000"/>
              <a:gd name="adj2" fmla="val 50000"/>
            </a:avLst>
          </a:prstGeom>
          <a:solidFill>
            <a:schemeClr val="accent1"/>
          </a:solidFill>
          <a:ln w="25400" cap="flat" cmpd="sng">
            <a:solidFill>
              <a:srgbClr val="18205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54" name="Google Shape;454;p38"/>
          <p:cNvSpPr/>
          <p:nvPr/>
        </p:nvSpPr>
        <p:spPr>
          <a:xfrm>
            <a:off x="3147248" y="1405362"/>
            <a:ext cx="2763222" cy="1872445"/>
          </a:xfrm>
          <a:prstGeom prst="hexagon">
            <a:avLst>
              <a:gd name="adj" fmla="val 25000"/>
              <a:gd name="vf" fmla="val 115470"/>
            </a:avLst>
          </a:prstGeom>
          <a:noFill/>
          <a:ln w="254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 name="Espace réservé du numéro de diapositive 1">
            <a:extLst>
              <a:ext uri="{FF2B5EF4-FFF2-40B4-BE49-F238E27FC236}">
                <a16:creationId xmlns:a16="http://schemas.microsoft.com/office/drawing/2014/main" id="{AA050A2B-F4A9-4B74-9484-1E8F13E6522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33</a:t>
            </a:fld>
            <a:endParaRPr lang="fr-F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5"/>
                                        </p:tgtEl>
                                        <p:attrNameLst>
                                          <p:attrName>style.visibility</p:attrName>
                                        </p:attrNameLst>
                                      </p:cBhvr>
                                      <p:to>
                                        <p:strVal val="visible"/>
                                      </p:to>
                                    </p:set>
                                    <p:animEffect transition="in" filter="fade">
                                      <p:cBhvr>
                                        <p:cTn id="7" dur="500"/>
                                        <p:tgtEl>
                                          <p:spTgt spid="435"/>
                                        </p:tgtEl>
                                      </p:cBhvr>
                                    </p:animEffect>
                                  </p:childTnLst>
                                </p:cTn>
                              </p:par>
                              <p:par>
                                <p:cTn id="8" presetID="10" presetClass="entr" presetSubtype="0" fill="hold" nodeType="withEffect">
                                  <p:stCondLst>
                                    <p:cond delay="0"/>
                                  </p:stCondLst>
                                  <p:childTnLst>
                                    <p:set>
                                      <p:cBhvr>
                                        <p:cTn id="9" dur="1" fill="hold">
                                          <p:stCondLst>
                                            <p:cond delay="0"/>
                                          </p:stCondLst>
                                        </p:cTn>
                                        <p:tgtEl>
                                          <p:spTgt spid="438"/>
                                        </p:tgtEl>
                                        <p:attrNameLst>
                                          <p:attrName>style.visibility</p:attrName>
                                        </p:attrNameLst>
                                      </p:cBhvr>
                                      <p:to>
                                        <p:strVal val="visible"/>
                                      </p:to>
                                    </p:set>
                                    <p:animEffect transition="in" filter="fade">
                                      <p:cBhvr>
                                        <p:cTn id="10" dur="500"/>
                                        <p:tgtEl>
                                          <p:spTgt spid="438"/>
                                        </p:tgtEl>
                                      </p:cBhvr>
                                    </p:animEffect>
                                  </p:childTnLst>
                                </p:cTn>
                              </p:par>
                              <p:par>
                                <p:cTn id="11" presetID="10" presetClass="entr" presetSubtype="0" fill="hold" nodeType="withEffect">
                                  <p:stCondLst>
                                    <p:cond delay="0"/>
                                  </p:stCondLst>
                                  <p:childTnLst>
                                    <p:set>
                                      <p:cBhvr>
                                        <p:cTn id="12" dur="1" fill="hold">
                                          <p:stCondLst>
                                            <p:cond delay="0"/>
                                          </p:stCondLst>
                                        </p:cTn>
                                        <p:tgtEl>
                                          <p:spTgt spid="439"/>
                                        </p:tgtEl>
                                        <p:attrNameLst>
                                          <p:attrName>style.visibility</p:attrName>
                                        </p:attrNameLst>
                                      </p:cBhvr>
                                      <p:to>
                                        <p:strVal val="visible"/>
                                      </p:to>
                                    </p:set>
                                    <p:animEffect transition="in" filter="fade">
                                      <p:cBhvr>
                                        <p:cTn id="13" dur="500"/>
                                        <p:tgtEl>
                                          <p:spTgt spid="439"/>
                                        </p:tgtEl>
                                      </p:cBhvr>
                                    </p:animEffect>
                                  </p:childTnLst>
                                </p:cTn>
                              </p:par>
                              <p:par>
                                <p:cTn id="14" presetID="10" presetClass="entr" presetSubtype="0" fill="hold" nodeType="withEffect">
                                  <p:stCondLst>
                                    <p:cond delay="0"/>
                                  </p:stCondLst>
                                  <p:childTnLst>
                                    <p:set>
                                      <p:cBhvr>
                                        <p:cTn id="15" dur="1" fill="hold">
                                          <p:stCondLst>
                                            <p:cond delay="0"/>
                                          </p:stCondLst>
                                        </p:cTn>
                                        <p:tgtEl>
                                          <p:spTgt spid="433"/>
                                        </p:tgtEl>
                                        <p:attrNameLst>
                                          <p:attrName>style.visibility</p:attrName>
                                        </p:attrNameLst>
                                      </p:cBhvr>
                                      <p:to>
                                        <p:strVal val="visible"/>
                                      </p:to>
                                    </p:set>
                                    <p:animEffect transition="in" filter="fade">
                                      <p:cBhvr>
                                        <p:cTn id="16" dur="500"/>
                                        <p:tgtEl>
                                          <p:spTgt spid="433"/>
                                        </p:tgtEl>
                                      </p:cBhvr>
                                    </p:animEffect>
                                  </p:childTnLst>
                                </p:cTn>
                              </p:par>
                              <p:par>
                                <p:cTn id="17" presetID="10" presetClass="entr" presetSubtype="0" fill="hold" nodeType="withEffect">
                                  <p:stCondLst>
                                    <p:cond delay="0"/>
                                  </p:stCondLst>
                                  <p:childTnLst>
                                    <p:set>
                                      <p:cBhvr>
                                        <p:cTn id="18" dur="1" fill="hold">
                                          <p:stCondLst>
                                            <p:cond delay="0"/>
                                          </p:stCondLst>
                                        </p:cTn>
                                        <p:tgtEl>
                                          <p:spTgt spid="436"/>
                                        </p:tgtEl>
                                        <p:attrNameLst>
                                          <p:attrName>style.visibility</p:attrName>
                                        </p:attrNameLst>
                                      </p:cBhvr>
                                      <p:to>
                                        <p:strVal val="visible"/>
                                      </p:to>
                                    </p:set>
                                    <p:animEffect transition="in" filter="fade">
                                      <p:cBhvr>
                                        <p:cTn id="19" dur="500"/>
                                        <p:tgtEl>
                                          <p:spTgt spid="436"/>
                                        </p:tgtEl>
                                      </p:cBhvr>
                                    </p:animEffect>
                                  </p:childTnLst>
                                </p:cTn>
                              </p:par>
                              <p:par>
                                <p:cTn id="20" presetID="10" presetClass="entr" presetSubtype="0" fill="hold" nodeType="withEffect">
                                  <p:stCondLst>
                                    <p:cond delay="0"/>
                                  </p:stCondLst>
                                  <p:childTnLst>
                                    <p:set>
                                      <p:cBhvr>
                                        <p:cTn id="21" dur="1" fill="hold">
                                          <p:stCondLst>
                                            <p:cond delay="0"/>
                                          </p:stCondLst>
                                        </p:cTn>
                                        <p:tgtEl>
                                          <p:spTgt spid="440"/>
                                        </p:tgtEl>
                                        <p:attrNameLst>
                                          <p:attrName>style.visibility</p:attrName>
                                        </p:attrNameLst>
                                      </p:cBhvr>
                                      <p:to>
                                        <p:strVal val="visible"/>
                                      </p:to>
                                    </p:set>
                                    <p:animEffect transition="in" filter="fade">
                                      <p:cBhvr>
                                        <p:cTn id="22" dur="500"/>
                                        <p:tgtEl>
                                          <p:spTgt spid="440"/>
                                        </p:tgtEl>
                                      </p:cBhvr>
                                    </p:animEffect>
                                  </p:childTnLst>
                                </p:cTn>
                              </p:par>
                              <p:par>
                                <p:cTn id="23" presetID="10" presetClass="entr" presetSubtype="0" fill="hold" nodeType="withEffect">
                                  <p:stCondLst>
                                    <p:cond delay="0"/>
                                  </p:stCondLst>
                                  <p:childTnLst>
                                    <p:set>
                                      <p:cBhvr>
                                        <p:cTn id="24" dur="1" fill="hold">
                                          <p:stCondLst>
                                            <p:cond delay="0"/>
                                          </p:stCondLst>
                                        </p:cTn>
                                        <p:tgtEl>
                                          <p:spTgt spid="441"/>
                                        </p:tgtEl>
                                        <p:attrNameLst>
                                          <p:attrName>style.visibility</p:attrName>
                                        </p:attrNameLst>
                                      </p:cBhvr>
                                      <p:to>
                                        <p:strVal val="visible"/>
                                      </p:to>
                                    </p:set>
                                    <p:animEffect transition="in" filter="fade">
                                      <p:cBhvr>
                                        <p:cTn id="25" dur="500"/>
                                        <p:tgtEl>
                                          <p:spTgt spid="441"/>
                                        </p:tgtEl>
                                      </p:cBhvr>
                                    </p:animEffect>
                                  </p:childTnLst>
                                </p:cTn>
                              </p:par>
                              <p:par>
                                <p:cTn id="26" presetID="10" presetClass="entr" presetSubtype="0" fill="hold" nodeType="withEffect">
                                  <p:stCondLst>
                                    <p:cond delay="0"/>
                                  </p:stCondLst>
                                  <p:childTnLst>
                                    <p:set>
                                      <p:cBhvr>
                                        <p:cTn id="27" dur="1" fill="hold">
                                          <p:stCondLst>
                                            <p:cond delay="0"/>
                                          </p:stCondLst>
                                        </p:cTn>
                                        <p:tgtEl>
                                          <p:spTgt spid="434"/>
                                        </p:tgtEl>
                                        <p:attrNameLst>
                                          <p:attrName>style.visibility</p:attrName>
                                        </p:attrNameLst>
                                      </p:cBhvr>
                                      <p:to>
                                        <p:strVal val="visible"/>
                                      </p:to>
                                    </p:set>
                                    <p:animEffect transition="in" filter="fade">
                                      <p:cBhvr>
                                        <p:cTn id="28" dur="500"/>
                                        <p:tgtEl>
                                          <p:spTgt spid="434"/>
                                        </p:tgtEl>
                                      </p:cBhvr>
                                    </p:animEffect>
                                  </p:childTnLst>
                                </p:cTn>
                              </p:par>
                              <p:par>
                                <p:cTn id="29" presetID="10" presetClass="entr" presetSubtype="0" fill="hold" nodeType="withEffect">
                                  <p:stCondLst>
                                    <p:cond delay="0"/>
                                  </p:stCondLst>
                                  <p:childTnLst>
                                    <p:set>
                                      <p:cBhvr>
                                        <p:cTn id="30" dur="1" fill="hold">
                                          <p:stCondLst>
                                            <p:cond delay="0"/>
                                          </p:stCondLst>
                                        </p:cTn>
                                        <p:tgtEl>
                                          <p:spTgt spid="442"/>
                                        </p:tgtEl>
                                        <p:attrNameLst>
                                          <p:attrName>style.visibility</p:attrName>
                                        </p:attrNameLst>
                                      </p:cBhvr>
                                      <p:to>
                                        <p:strVal val="visible"/>
                                      </p:to>
                                    </p:set>
                                    <p:animEffect transition="in" filter="fade">
                                      <p:cBhvr>
                                        <p:cTn id="31" dur="500"/>
                                        <p:tgtEl>
                                          <p:spTgt spid="44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443"/>
                                        </p:tgtEl>
                                        <p:attrNameLst>
                                          <p:attrName>style.visibility</p:attrName>
                                        </p:attrNameLst>
                                      </p:cBhvr>
                                      <p:to>
                                        <p:strVal val="visible"/>
                                      </p:to>
                                    </p:set>
                                    <p:animEffect transition="in" filter="fade">
                                      <p:cBhvr>
                                        <p:cTn id="36" dur="500"/>
                                        <p:tgtEl>
                                          <p:spTgt spid="44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445"/>
                                        </p:tgtEl>
                                        <p:attrNameLst>
                                          <p:attrName>style.visibility</p:attrName>
                                        </p:attrNameLst>
                                      </p:cBhvr>
                                      <p:to>
                                        <p:strVal val="visible"/>
                                      </p:to>
                                    </p:set>
                                    <p:animEffect transition="in" filter="fade">
                                      <p:cBhvr>
                                        <p:cTn id="41" dur="500"/>
                                        <p:tgtEl>
                                          <p:spTgt spid="445"/>
                                        </p:tgtEl>
                                      </p:cBhvr>
                                    </p:animEffect>
                                  </p:childTnLst>
                                </p:cTn>
                              </p:par>
                              <p:par>
                                <p:cTn id="42" presetID="10" presetClass="entr" presetSubtype="0" fill="hold" nodeType="withEffect">
                                  <p:stCondLst>
                                    <p:cond delay="0"/>
                                  </p:stCondLst>
                                  <p:childTnLst>
                                    <p:set>
                                      <p:cBhvr>
                                        <p:cTn id="43" presetID="59" presetClass="entr" dur="1" fill="hold">
                                          <p:stCondLst>
                                            <p:cond delay="0"/>
                                          </p:stCondLst>
                                        </p:cTn>
                                        <p:tgtEl>
                                          <p:spTgt spid="447"/>
                                        </p:tgtEl>
                                        <p:attrNameLst>
                                          <p:attrName>style.visibility</p:attrName>
                                        </p:attrNameLst>
                                      </p:cBhvr>
                                      <p:to>
                                        <p:strVal val="visible"/>
                                      </p:to>
                                    </p:set>
                                    <p:animEffect transition="in" filter="fade">
                                      <p:cBhvr>
                                        <p:cTn id="44" dur="500"/>
                                        <p:tgtEl>
                                          <p:spTgt spid="447"/>
                                        </p:tgtEl>
                                      </p:cBhvr>
                                    </p:animEffect>
                                  </p:childTnLst>
                                </p:cTn>
                              </p:par>
                              <p:par>
                                <p:cTn id="45" presetID="10" presetClass="entr" presetSubtype="0" fill="hold" nodeType="withEffect">
                                  <p:stCondLst>
                                    <p:cond delay="0"/>
                                  </p:stCondLst>
                                  <p:childTnLst>
                                    <p:set>
                                      <p:cBhvr>
                                        <p:cTn id="46" dur="1" fill="hold">
                                          <p:stCondLst>
                                            <p:cond delay="0"/>
                                          </p:stCondLst>
                                        </p:cTn>
                                        <p:tgtEl>
                                          <p:spTgt spid="452"/>
                                        </p:tgtEl>
                                        <p:attrNameLst>
                                          <p:attrName>style.visibility</p:attrName>
                                        </p:attrNameLst>
                                      </p:cBhvr>
                                      <p:to>
                                        <p:strVal val="visible"/>
                                      </p:to>
                                    </p:set>
                                    <p:animEffect transition="in" filter="fade">
                                      <p:cBhvr>
                                        <p:cTn id="47" dur="500"/>
                                        <p:tgtEl>
                                          <p:spTgt spid="452"/>
                                        </p:tgtEl>
                                      </p:cBhvr>
                                    </p:animEffect>
                                  </p:childTnLst>
                                </p:cTn>
                              </p:par>
                              <p:par>
                                <p:cTn id="48" presetID="10" presetClass="entr" presetSubtype="0" fill="hold" nodeType="withEffect">
                                  <p:stCondLst>
                                    <p:cond delay="0"/>
                                  </p:stCondLst>
                                  <p:childTnLst>
                                    <p:set>
                                      <p:cBhvr>
                                        <p:cTn id="49" dur="1" fill="hold">
                                          <p:stCondLst>
                                            <p:cond delay="0"/>
                                          </p:stCondLst>
                                        </p:cTn>
                                        <p:tgtEl>
                                          <p:spTgt spid="451"/>
                                        </p:tgtEl>
                                        <p:attrNameLst>
                                          <p:attrName>style.visibility</p:attrName>
                                        </p:attrNameLst>
                                      </p:cBhvr>
                                      <p:to>
                                        <p:strVal val="visible"/>
                                      </p:to>
                                    </p:set>
                                    <p:animEffect transition="in" filter="fade">
                                      <p:cBhvr>
                                        <p:cTn id="50" dur="500"/>
                                        <p:tgtEl>
                                          <p:spTgt spid="451"/>
                                        </p:tgtEl>
                                      </p:cBhvr>
                                    </p:animEffect>
                                  </p:childTnLst>
                                </p:cTn>
                              </p:par>
                              <p:par>
                                <p:cTn id="51" presetID="10" presetClass="entr" presetSubtype="0" fill="hold" nodeType="withEffect">
                                  <p:stCondLst>
                                    <p:cond delay="0"/>
                                  </p:stCondLst>
                                  <p:childTnLst>
                                    <p:set>
                                      <p:cBhvr>
                                        <p:cTn id="52" dur="1" fill="hold">
                                          <p:stCondLst>
                                            <p:cond delay="0"/>
                                          </p:stCondLst>
                                        </p:cTn>
                                        <p:tgtEl>
                                          <p:spTgt spid="449"/>
                                        </p:tgtEl>
                                        <p:attrNameLst>
                                          <p:attrName>style.visibility</p:attrName>
                                        </p:attrNameLst>
                                      </p:cBhvr>
                                      <p:to>
                                        <p:strVal val="visible"/>
                                      </p:to>
                                    </p:set>
                                    <p:animEffect transition="in" filter="fade">
                                      <p:cBhvr>
                                        <p:cTn id="53" dur="500"/>
                                        <p:tgtEl>
                                          <p:spTgt spid="449"/>
                                        </p:tgtEl>
                                      </p:cBhvr>
                                    </p:animEffect>
                                  </p:childTnLst>
                                </p:cTn>
                              </p:par>
                              <p:par>
                                <p:cTn id="54" presetID="10" presetClass="entr" presetSubtype="0" fill="hold" nodeType="withEffect">
                                  <p:stCondLst>
                                    <p:cond delay="0"/>
                                  </p:stCondLst>
                                  <p:childTnLst>
                                    <p:set>
                                      <p:cBhvr>
                                        <p:cTn id="55" dur="1" fill="hold">
                                          <p:stCondLst>
                                            <p:cond delay="0"/>
                                          </p:stCondLst>
                                        </p:cTn>
                                        <p:tgtEl>
                                          <p:spTgt spid="450"/>
                                        </p:tgtEl>
                                        <p:attrNameLst>
                                          <p:attrName>style.visibility</p:attrName>
                                        </p:attrNameLst>
                                      </p:cBhvr>
                                      <p:to>
                                        <p:strVal val="visible"/>
                                      </p:to>
                                    </p:set>
                                    <p:animEffect transition="in" filter="fade">
                                      <p:cBhvr>
                                        <p:cTn id="56" dur="500"/>
                                        <p:tgtEl>
                                          <p:spTgt spid="450"/>
                                        </p:tgtEl>
                                      </p:cBhvr>
                                    </p:animEffect>
                                  </p:childTnLst>
                                </p:cTn>
                              </p:par>
                              <p:par>
                                <p:cTn id="57" presetID="10" presetClass="entr" presetSubtype="0" fill="hold" nodeType="withEffect">
                                  <p:stCondLst>
                                    <p:cond delay="0"/>
                                  </p:stCondLst>
                                  <p:childTnLst>
                                    <p:set>
                                      <p:cBhvr>
                                        <p:cTn id="58" dur="1" fill="hold">
                                          <p:stCondLst>
                                            <p:cond delay="0"/>
                                          </p:stCondLst>
                                        </p:cTn>
                                        <p:tgtEl>
                                          <p:spTgt spid="446"/>
                                        </p:tgtEl>
                                        <p:attrNameLst>
                                          <p:attrName>style.visibility</p:attrName>
                                        </p:attrNameLst>
                                      </p:cBhvr>
                                      <p:to>
                                        <p:strVal val="visible"/>
                                      </p:to>
                                    </p:set>
                                    <p:animEffect transition="in" filter="fade">
                                      <p:cBhvr>
                                        <p:cTn id="59" dur="500"/>
                                        <p:tgtEl>
                                          <p:spTgt spid="446"/>
                                        </p:tgtEl>
                                      </p:cBhvr>
                                    </p:animEffect>
                                  </p:childTnLst>
                                </p:cTn>
                              </p:par>
                              <p:par>
                                <p:cTn id="60" presetID="10" presetClass="entr" presetSubtype="0" fill="hold" nodeType="withEffect">
                                  <p:stCondLst>
                                    <p:cond delay="0"/>
                                  </p:stCondLst>
                                  <p:childTnLst>
                                    <p:set>
                                      <p:cBhvr>
                                        <p:cTn id="61" dur="1" fill="hold">
                                          <p:stCondLst>
                                            <p:cond delay="0"/>
                                          </p:stCondLst>
                                        </p:cTn>
                                        <p:tgtEl>
                                          <p:spTgt spid="448"/>
                                        </p:tgtEl>
                                        <p:attrNameLst>
                                          <p:attrName>style.visibility</p:attrName>
                                        </p:attrNameLst>
                                      </p:cBhvr>
                                      <p:to>
                                        <p:strVal val="visible"/>
                                      </p:to>
                                    </p:set>
                                    <p:animEffect transition="in" filter="fade">
                                      <p:cBhvr>
                                        <p:cTn id="62" dur="500"/>
                                        <p:tgtEl>
                                          <p:spTgt spid="448"/>
                                        </p:tgtEl>
                                      </p:cBhvr>
                                    </p:animEffect>
                                  </p:childTnLst>
                                </p:cTn>
                              </p:par>
                              <p:par>
                                <p:cTn id="63" presetID="10" presetClass="entr" presetSubtype="0" fill="hold" nodeType="withEffect">
                                  <p:stCondLst>
                                    <p:cond delay="0"/>
                                  </p:stCondLst>
                                  <p:childTnLst>
                                    <p:set>
                                      <p:cBhvr>
                                        <p:cTn id="64" dur="1" fill="hold">
                                          <p:stCondLst>
                                            <p:cond delay="0"/>
                                          </p:stCondLst>
                                        </p:cTn>
                                        <p:tgtEl>
                                          <p:spTgt spid="453"/>
                                        </p:tgtEl>
                                        <p:attrNameLst>
                                          <p:attrName>style.visibility</p:attrName>
                                        </p:attrNameLst>
                                      </p:cBhvr>
                                      <p:to>
                                        <p:strVal val="visible"/>
                                      </p:to>
                                    </p:set>
                                    <p:animEffect transition="in" filter="fade">
                                      <p:cBhvr>
                                        <p:cTn id="65" dur="500"/>
                                        <p:tgtEl>
                                          <p:spTgt spid="453"/>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454"/>
                                        </p:tgtEl>
                                        <p:attrNameLst>
                                          <p:attrName>style.visibility</p:attrName>
                                        </p:attrNameLst>
                                      </p:cBhvr>
                                      <p:to>
                                        <p:strVal val="visible"/>
                                      </p:to>
                                    </p:set>
                                    <p:animEffect transition="in" filter="fade">
                                      <p:cBhvr>
                                        <p:cTn id="70" dur="500"/>
                                        <p:tgtEl>
                                          <p:spTgt spid="454"/>
                                        </p:tgtEl>
                                      </p:cBhvr>
                                    </p:animEffect>
                                  </p:childTnLst>
                                </p:cTn>
                              </p:par>
                              <p:par>
                                <p:cTn id="71" presetID="10" presetClass="entr" presetSubtype="0" fill="hold" nodeType="withEffect">
                                  <p:stCondLst>
                                    <p:cond delay="0"/>
                                  </p:stCondLst>
                                  <p:childTnLst>
                                    <p:set>
                                      <p:cBhvr>
                                        <p:cTn id="72" dur="1" fill="hold">
                                          <p:stCondLst>
                                            <p:cond delay="0"/>
                                          </p:stCondLst>
                                        </p:cTn>
                                        <p:tgtEl>
                                          <p:spTgt spid="437"/>
                                        </p:tgtEl>
                                        <p:attrNameLst>
                                          <p:attrName>style.visibility</p:attrName>
                                        </p:attrNameLst>
                                      </p:cBhvr>
                                      <p:to>
                                        <p:strVal val="visible"/>
                                      </p:to>
                                    </p:set>
                                    <p:animEffect transition="in" filter="fade">
                                      <p:cBhvr>
                                        <p:cTn id="73" dur="500"/>
                                        <p:tgtEl>
                                          <p:spTgt spid="437"/>
                                        </p:tgtEl>
                                      </p:cBhvr>
                                    </p:animEffect>
                                  </p:childTnLst>
                                </p:cTn>
                              </p:par>
                              <p:par>
                                <p:cTn id="74" presetID="10" presetClass="entr" presetSubtype="0" fill="hold" nodeType="withEffect">
                                  <p:stCondLst>
                                    <p:cond delay="0"/>
                                  </p:stCondLst>
                                  <p:childTnLst>
                                    <p:set>
                                      <p:cBhvr>
                                        <p:cTn id="75" dur="1" fill="hold">
                                          <p:stCondLst>
                                            <p:cond delay="0"/>
                                          </p:stCondLst>
                                        </p:cTn>
                                        <p:tgtEl>
                                          <p:spTgt spid="444"/>
                                        </p:tgtEl>
                                        <p:attrNameLst>
                                          <p:attrName>style.visibility</p:attrName>
                                        </p:attrNameLst>
                                      </p:cBhvr>
                                      <p:to>
                                        <p:strVal val="visible"/>
                                      </p:to>
                                    </p:set>
                                    <p:animEffect transition="in" filter="fade">
                                      <p:cBhvr>
                                        <p:cTn id="76" dur="500"/>
                                        <p:tgtEl>
                                          <p:spTgt spid="4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828A08-DD74-4A62-85A9-19DF2F584FE5}"/>
              </a:ext>
            </a:extLst>
          </p:cNvPr>
          <p:cNvSpPr>
            <a:spLocks noGrp="1"/>
          </p:cNvSpPr>
          <p:nvPr>
            <p:ph type="title"/>
          </p:nvPr>
        </p:nvSpPr>
        <p:spPr/>
        <p:txBody>
          <a:bodyPr/>
          <a:lstStyle/>
          <a:p>
            <a:r>
              <a:rPr lang="fr-FR" dirty="0" err="1"/>
              <a:t>Plannification</a:t>
            </a:r>
            <a:endParaRPr lang="fr-FR" dirty="0"/>
          </a:p>
        </p:txBody>
      </p:sp>
      <p:sp>
        <p:nvSpPr>
          <p:cNvPr id="3" name="Espace réservé du texte 2">
            <a:extLst>
              <a:ext uri="{FF2B5EF4-FFF2-40B4-BE49-F238E27FC236}">
                <a16:creationId xmlns:a16="http://schemas.microsoft.com/office/drawing/2014/main" id="{B50DEE2B-222D-4837-B15D-7A142A5A09EB}"/>
              </a:ext>
            </a:extLst>
          </p:cNvPr>
          <p:cNvSpPr>
            <a:spLocks noGrp="1"/>
          </p:cNvSpPr>
          <p:nvPr>
            <p:ph type="body" idx="1"/>
          </p:nvPr>
        </p:nvSpPr>
        <p:spPr/>
        <p:txBody>
          <a:bodyPr/>
          <a:lstStyle/>
          <a:p>
            <a:endParaRPr lang="fr-FR" dirty="0"/>
          </a:p>
        </p:txBody>
      </p:sp>
      <p:sp>
        <p:nvSpPr>
          <p:cNvPr id="4" name="Espace réservé du numéro de diapositive 3">
            <a:extLst>
              <a:ext uri="{FF2B5EF4-FFF2-40B4-BE49-F238E27FC236}">
                <a16:creationId xmlns:a16="http://schemas.microsoft.com/office/drawing/2014/main" id="{9B661F83-D9B4-419D-AF80-EB8FA976F51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34</a:t>
            </a:fld>
            <a:endParaRPr lang="fr-FR"/>
          </a:p>
        </p:txBody>
      </p:sp>
    </p:spTree>
    <p:extLst>
      <p:ext uri="{BB962C8B-B14F-4D97-AF65-F5344CB8AC3E}">
        <p14:creationId xmlns:p14="http://schemas.microsoft.com/office/powerpoint/2010/main" val="2521896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endParaRPr/>
          </a:p>
          <a:p>
            <a:pPr marL="0" lvl="0" indent="0" algn="l" rtl="0">
              <a:lnSpc>
                <a:spcPct val="100000"/>
              </a:lnSpc>
              <a:spcBef>
                <a:spcPts val="0"/>
              </a:spcBef>
              <a:spcAft>
                <a:spcPts val="0"/>
              </a:spcAft>
              <a:buClr>
                <a:srgbClr val="000000"/>
              </a:buClr>
              <a:buSzPts val="1100"/>
              <a:buFont typeface="Arial"/>
              <a:buNone/>
            </a:pPr>
            <a:endParaRPr/>
          </a:p>
          <a:p>
            <a:pPr marL="0" lvl="0" indent="0" algn="l" rtl="0">
              <a:lnSpc>
                <a:spcPct val="100000"/>
              </a:lnSpc>
              <a:spcBef>
                <a:spcPts val="0"/>
              </a:spcBef>
              <a:spcAft>
                <a:spcPts val="0"/>
              </a:spcAft>
              <a:buSzPts val="3000"/>
              <a:buNone/>
            </a:pPr>
            <a:endParaRPr/>
          </a:p>
        </p:txBody>
      </p:sp>
      <p:sp>
        <p:nvSpPr>
          <p:cNvPr id="106" name="Google Shape;106;p16"/>
          <p:cNvSpPr txBox="1"/>
          <p:nvPr/>
        </p:nvSpPr>
        <p:spPr>
          <a:xfrm>
            <a:off x="6079700" y="2287750"/>
            <a:ext cx="4029900" cy="470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7" name="Google Shape;107;p16"/>
          <p:cNvPicPr preferRelativeResize="0"/>
          <p:nvPr/>
        </p:nvPicPr>
        <p:blipFill rotWithShape="1">
          <a:blip r:embed="rId3">
            <a:alphaModFix/>
          </a:blip>
          <a:srcRect/>
          <a:stretch/>
        </p:blipFill>
        <p:spPr>
          <a:xfrm>
            <a:off x="765800" y="0"/>
            <a:ext cx="7008600" cy="4892600"/>
          </a:xfrm>
          <a:prstGeom prst="rect">
            <a:avLst/>
          </a:prstGeom>
          <a:noFill/>
          <a:ln>
            <a:noFill/>
          </a:ln>
        </p:spPr>
      </p:pic>
      <p:sp>
        <p:nvSpPr>
          <p:cNvPr id="2" name="Espace réservé du numéro de diapositive 1">
            <a:extLst>
              <a:ext uri="{FF2B5EF4-FFF2-40B4-BE49-F238E27FC236}">
                <a16:creationId xmlns:a16="http://schemas.microsoft.com/office/drawing/2014/main" id="{033E2281-6F93-4662-BBBC-E1536871261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4</a:t>
            </a:fld>
            <a:endParaRPr lang="fr-F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7"/>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endParaRPr/>
          </a:p>
          <a:p>
            <a:pPr marL="0" lvl="0" indent="0" algn="l" rtl="0">
              <a:lnSpc>
                <a:spcPct val="100000"/>
              </a:lnSpc>
              <a:spcBef>
                <a:spcPts val="0"/>
              </a:spcBef>
              <a:spcAft>
                <a:spcPts val="0"/>
              </a:spcAft>
              <a:buSzPts val="3000"/>
              <a:buNone/>
            </a:pPr>
            <a:endParaRPr/>
          </a:p>
        </p:txBody>
      </p:sp>
      <p:pic>
        <p:nvPicPr>
          <p:cNvPr id="113" name="Google Shape;113;p17"/>
          <p:cNvPicPr preferRelativeResize="0"/>
          <p:nvPr/>
        </p:nvPicPr>
        <p:blipFill rotWithShape="1">
          <a:blip r:embed="rId3">
            <a:alphaModFix/>
          </a:blip>
          <a:srcRect/>
          <a:stretch/>
        </p:blipFill>
        <p:spPr>
          <a:xfrm>
            <a:off x="698392" y="222076"/>
            <a:ext cx="7568509" cy="4356050"/>
          </a:xfrm>
          <a:prstGeom prst="rect">
            <a:avLst/>
          </a:prstGeom>
          <a:noFill/>
          <a:ln>
            <a:noFill/>
          </a:ln>
        </p:spPr>
      </p:pic>
      <p:sp>
        <p:nvSpPr>
          <p:cNvPr id="2" name="Espace réservé du numéro de diapositive 1">
            <a:extLst>
              <a:ext uri="{FF2B5EF4-FFF2-40B4-BE49-F238E27FC236}">
                <a16:creationId xmlns:a16="http://schemas.microsoft.com/office/drawing/2014/main" id="{8343096E-C503-472C-A852-F0C754CBA53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5</a:t>
            </a:fld>
            <a:endParaRPr lang="fr-F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Objectifs</a:t>
            </a:r>
            <a:endParaRPr/>
          </a:p>
        </p:txBody>
      </p:sp>
      <p:sp>
        <p:nvSpPr>
          <p:cNvPr id="119" name="Google Shape;119;p18"/>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fr"/>
              <a:t>Les objectifs du système sont : </a:t>
            </a:r>
            <a:endParaRPr/>
          </a:p>
          <a:p>
            <a:pPr marL="0" lvl="0" indent="0" algn="l" rtl="0">
              <a:lnSpc>
                <a:spcPct val="115000"/>
              </a:lnSpc>
              <a:spcBef>
                <a:spcPts val="1600"/>
              </a:spcBef>
              <a:spcAft>
                <a:spcPts val="0"/>
              </a:spcAft>
              <a:buSzPts val="1800"/>
              <a:buNone/>
            </a:pPr>
            <a:r>
              <a:rPr lang="fr"/>
              <a:t>- La commande des différents appareils du bassin.</a:t>
            </a:r>
            <a:endParaRPr/>
          </a:p>
          <a:p>
            <a:pPr marL="0" lvl="0" indent="0" algn="l" rtl="0">
              <a:lnSpc>
                <a:spcPct val="115000"/>
              </a:lnSpc>
              <a:spcBef>
                <a:spcPts val="1600"/>
              </a:spcBef>
              <a:spcAft>
                <a:spcPts val="0"/>
              </a:spcAft>
              <a:buSzPts val="1800"/>
              <a:buNone/>
            </a:pPr>
            <a:r>
              <a:rPr lang="fr"/>
              <a:t>- Le contrôle des paramètres de l’eau (Niveau, Ph, Température)</a:t>
            </a:r>
            <a:endParaRPr/>
          </a:p>
          <a:p>
            <a:pPr marL="0" lvl="0" indent="0" algn="l" rtl="0">
              <a:lnSpc>
                <a:spcPct val="115000"/>
              </a:lnSpc>
              <a:spcBef>
                <a:spcPts val="1600"/>
              </a:spcBef>
              <a:spcAft>
                <a:spcPts val="0"/>
              </a:spcAft>
              <a:buSzPts val="1800"/>
              <a:buNone/>
            </a:pPr>
            <a:r>
              <a:rPr lang="fr"/>
              <a:t>- La distribution de nourriture </a:t>
            </a:r>
            <a:endParaRPr/>
          </a:p>
          <a:p>
            <a:pPr marL="0" lvl="0" indent="0" algn="l" rtl="0">
              <a:lnSpc>
                <a:spcPct val="115000"/>
              </a:lnSpc>
              <a:spcBef>
                <a:spcPts val="1600"/>
              </a:spcBef>
              <a:spcAft>
                <a:spcPts val="0"/>
              </a:spcAft>
              <a:buSzPts val="1800"/>
              <a:buNone/>
            </a:pPr>
            <a:r>
              <a:rPr lang="fr"/>
              <a:t>- La mise en place d’alarme</a:t>
            </a:r>
            <a:endParaRPr/>
          </a:p>
          <a:p>
            <a:pPr marL="0" lvl="0" indent="0" algn="l" rtl="0">
              <a:lnSpc>
                <a:spcPct val="115000"/>
              </a:lnSpc>
              <a:spcBef>
                <a:spcPts val="1600"/>
              </a:spcBef>
              <a:spcAft>
                <a:spcPts val="0"/>
              </a:spcAft>
              <a:buSzPts val="1800"/>
              <a:buNone/>
            </a:pPr>
            <a:r>
              <a:rPr lang="fr"/>
              <a:t>- La communication avec l’utilisateur par un écran tactile</a:t>
            </a:r>
            <a:endParaRPr/>
          </a:p>
          <a:p>
            <a:pPr marL="0" lvl="0" indent="0" algn="l" rtl="0">
              <a:lnSpc>
                <a:spcPct val="115000"/>
              </a:lnSpc>
              <a:spcBef>
                <a:spcPts val="1600"/>
              </a:spcBef>
              <a:spcAft>
                <a:spcPts val="0"/>
              </a:spcAft>
              <a:buSzPts val="1800"/>
              <a:buNone/>
            </a:pPr>
            <a:endParaRPr/>
          </a:p>
          <a:p>
            <a:pPr marL="0" lvl="0" indent="0" algn="l" rtl="0">
              <a:lnSpc>
                <a:spcPct val="115000"/>
              </a:lnSpc>
              <a:spcBef>
                <a:spcPts val="1600"/>
              </a:spcBef>
              <a:spcAft>
                <a:spcPts val="1600"/>
              </a:spcAft>
              <a:buSzPts val="1800"/>
              <a:buNone/>
            </a:pPr>
            <a:endParaRPr/>
          </a:p>
        </p:txBody>
      </p:sp>
      <p:sp>
        <p:nvSpPr>
          <p:cNvPr id="2" name="Espace réservé du numéro de diapositive 1">
            <a:extLst>
              <a:ext uri="{FF2B5EF4-FFF2-40B4-BE49-F238E27FC236}">
                <a16:creationId xmlns:a16="http://schemas.microsoft.com/office/drawing/2014/main" id="{91AF7BB5-72A8-42CD-869F-72FBFAFB411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6</a:t>
            </a:fld>
            <a:endParaRPr lang="fr-F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a:spLocks noGrp="1"/>
          </p:cNvSpPr>
          <p:nvPr>
            <p:ph type="title"/>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fr"/>
              <a:t>Cas d’utilisation</a:t>
            </a:r>
            <a:endParaRPr/>
          </a:p>
        </p:txBody>
      </p:sp>
      <p:sp>
        <p:nvSpPr>
          <p:cNvPr id="125" name="Google Shape;125;p19"/>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endParaRPr/>
          </a:p>
        </p:txBody>
      </p:sp>
      <p:pic>
        <p:nvPicPr>
          <p:cNvPr id="126" name="Google Shape;126;p19"/>
          <p:cNvPicPr preferRelativeResize="0"/>
          <p:nvPr/>
        </p:nvPicPr>
        <p:blipFill rotWithShape="1">
          <a:blip r:embed="rId3">
            <a:alphaModFix/>
          </a:blip>
          <a:srcRect t="1492" b="955"/>
          <a:stretch/>
        </p:blipFill>
        <p:spPr>
          <a:xfrm>
            <a:off x="817650" y="894525"/>
            <a:ext cx="7302926" cy="3937024"/>
          </a:xfrm>
          <a:prstGeom prst="rect">
            <a:avLst/>
          </a:prstGeom>
          <a:noFill/>
          <a:ln>
            <a:noFill/>
          </a:ln>
        </p:spPr>
      </p:pic>
      <p:sp>
        <p:nvSpPr>
          <p:cNvPr id="127" name="Google Shape;127;p19"/>
          <p:cNvSpPr txBox="1"/>
          <p:nvPr/>
        </p:nvSpPr>
        <p:spPr>
          <a:xfrm>
            <a:off x="6491850" y="4361750"/>
            <a:ext cx="1275000" cy="46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fr" sz="1100" b="0" i="0" u="none" strike="noStrike" cap="none">
                <a:solidFill>
                  <a:srgbClr val="000000"/>
                </a:solidFill>
                <a:latin typeface="Arial"/>
                <a:ea typeface="Arial"/>
                <a:cs typeface="Arial"/>
                <a:sym typeface="Arial"/>
              </a:rPr>
              <a:t>ETUDIANT </a:t>
            </a:r>
            <a:r>
              <a:rPr lang="fr" sz="1100"/>
              <a:t>3</a:t>
            </a:r>
            <a:endParaRPr sz="11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28" name="Google Shape;128;p19"/>
          <p:cNvSpPr txBox="1"/>
          <p:nvPr/>
        </p:nvSpPr>
        <p:spPr>
          <a:xfrm>
            <a:off x="5626200" y="2922125"/>
            <a:ext cx="1092000" cy="469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fr" sz="1100" b="0" i="0" u="none" strike="noStrike" cap="none">
                <a:solidFill>
                  <a:srgbClr val="000000"/>
                </a:solidFill>
                <a:latin typeface="Arial"/>
                <a:ea typeface="Arial"/>
                <a:cs typeface="Arial"/>
                <a:sym typeface="Arial"/>
              </a:rPr>
              <a:t>ETUDIANT 2</a:t>
            </a:r>
            <a:endParaRPr sz="11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
        <p:nvSpPr>
          <p:cNvPr id="129" name="Google Shape;129;p19"/>
          <p:cNvSpPr txBox="1"/>
          <p:nvPr/>
        </p:nvSpPr>
        <p:spPr>
          <a:xfrm>
            <a:off x="5002650" y="4361750"/>
            <a:ext cx="1317000" cy="349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fr" sz="1100" b="0" i="0" u="none" strike="noStrike" cap="none">
                <a:solidFill>
                  <a:srgbClr val="000000"/>
                </a:solidFill>
                <a:latin typeface="Arial"/>
                <a:ea typeface="Arial"/>
                <a:cs typeface="Arial"/>
                <a:sym typeface="Arial"/>
              </a:rPr>
              <a:t>ETUDIANT </a:t>
            </a:r>
            <a:r>
              <a:rPr lang="fr" sz="1100"/>
              <a:t>1</a:t>
            </a:r>
            <a:endParaRPr sz="1100"/>
          </a:p>
          <a:p>
            <a:pPr marL="0" marR="0" lvl="0" indent="0" algn="l" rtl="0">
              <a:lnSpc>
                <a:spcPct val="100000"/>
              </a:lnSpc>
              <a:spcBef>
                <a:spcPts val="0"/>
              </a:spcBef>
              <a:spcAft>
                <a:spcPts val="0"/>
              </a:spcAft>
              <a:buClr>
                <a:srgbClr val="000000"/>
              </a:buClr>
              <a:buSzPts val="1100"/>
              <a:buFont typeface="Arial"/>
              <a:buNone/>
            </a:pPr>
            <a:endParaRPr sz="1100"/>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19"/>
          <p:cNvSpPr txBox="1"/>
          <p:nvPr/>
        </p:nvSpPr>
        <p:spPr>
          <a:xfrm>
            <a:off x="3707925" y="2950100"/>
            <a:ext cx="1185600" cy="349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fr" sz="1100" b="0" i="0" u="none" strike="noStrike" cap="none">
                <a:solidFill>
                  <a:srgbClr val="000000"/>
                </a:solidFill>
                <a:latin typeface="Arial"/>
                <a:ea typeface="Arial"/>
                <a:cs typeface="Arial"/>
                <a:sym typeface="Arial"/>
              </a:rPr>
              <a:t>ETUDIANT 4</a:t>
            </a:r>
            <a:endParaRPr sz="11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19"/>
          <p:cNvSpPr/>
          <p:nvPr/>
        </p:nvSpPr>
        <p:spPr>
          <a:xfrm rot="2700000">
            <a:off x="1896990" y="579646"/>
            <a:ext cx="2201506" cy="3469207"/>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19"/>
          <p:cNvSpPr txBox="1"/>
          <p:nvPr/>
        </p:nvSpPr>
        <p:spPr>
          <a:xfrm>
            <a:off x="4514550" y="1383725"/>
            <a:ext cx="4025400" cy="469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fr" sz="1400" b="0" i="0" u="none" strike="noStrike" cap="none">
                <a:solidFill>
                  <a:srgbClr val="000000"/>
                </a:solidFill>
                <a:latin typeface="Arial"/>
                <a:ea typeface="Arial"/>
                <a:cs typeface="Arial"/>
                <a:sym typeface="Arial"/>
              </a:rPr>
              <a:t>Partie Commune</a:t>
            </a:r>
            <a:endParaRPr sz="1400" b="0" i="0" u="none" strike="noStrike" cap="none">
              <a:solidFill>
                <a:srgbClr val="000000"/>
              </a:solidFill>
              <a:latin typeface="Arial"/>
              <a:ea typeface="Arial"/>
              <a:cs typeface="Arial"/>
              <a:sym typeface="Arial"/>
            </a:endParaRPr>
          </a:p>
        </p:txBody>
      </p:sp>
      <p:sp>
        <p:nvSpPr>
          <p:cNvPr id="2" name="Espace réservé du numéro de diapositive 1">
            <a:extLst>
              <a:ext uri="{FF2B5EF4-FFF2-40B4-BE49-F238E27FC236}">
                <a16:creationId xmlns:a16="http://schemas.microsoft.com/office/drawing/2014/main" id="{2D45DE8D-5D61-40D0-883B-4229F88423C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7</a:t>
            </a:fld>
            <a:endParaRPr lang="fr-F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0860580-0E34-4936-832B-B9496D1C4498}"/>
              </a:ext>
            </a:extLst>
          </p:cNvPr>
          <p:cNvSpPr>
            <a:spLocks noGrp="1"/>
          </p:cNvSpPr>
          <p:nvPr>
            <p:ph type="title"/>
          </p:nvPr>
        </p:nvSpPr>
        <p:spPr/>
        <p:txBody>
          <a:bodyPr/>
          <a:lstStyle/>
          <a:p>
            <a:r>
              <a:rPr lang="fr-FR" dirty="0"/>
              <a:t>Planification</a:t>
            </a:r>
          </a:p>
        </p:txBody>
      </p:sp>
      <p:pic>
        <p:nvPicPr>
          <p:cNvPr id="4" name="Image 3">
            <a:extLst>
              <a:ext uri="{FF2B5EF4-FFF2-40B4-BE49-F238E27FC236}">
                <a16:creationId xmlns:a16="http://schemas.microsoft.com/office/drawing/2014/main" id="{DD97CB37-63C7-42C6-A60D-0206D9591983}"/>
              </a:ext>
            </a:extLst>
          </p:cNvPr>
          <p:cNvPicPr>
            <a:picLocks noChangeAspect="1"/>
          </p:cNvPicPr>
          <p:nvPr/>
        </p:nvPicPr>
        <p:blipFill>
          <a:blip r:embed="rId2"/>
          <a:stretch>
            <a:fillRect/>
          </a:stretch>
        </p:blipFill>
        <p:spPr>
          <a:xfrm>
            <a:off x="155850" y="1162764"/>
            <a:ext cx="8832300" cy="2817972"/>
          </a:xfrm>
          <a:prstGeom prst="rect">
            <a:avLst/>
          </a:prstGeom>
        </p:spPr>
      </p:pic>
      <p:sp>
        <p:nvSpPr>
          <p:cNvPr id="3" name="Espace réservé du numéro de diapositive 2">
            <a:extLst>
              <a:ext uri="{FF2B5EF4-FFF2-40B4-BE49-F238E27FC236}">
                <a16:creationId xmlns:a16="http://schemas.microsoft.com/office/drawing/2014/main" id="{89D6F81F-F199-4CDA-8138-67933A61CBD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8</a:t>
            </a:fld>
            <a:endParaRPr lang="fr-FR"/>
          </a:p>
        </p:txBody>
      </p:sp>
    </p:spTree>
    <p:extLst>
      <p:ext uri="{BB962C8B-B14F-4D97-AF65-F5344CB8AC3E}">
        <p14:creationId xmlns:p14="http://schemas.microsoft.com/office/powerpoint/2010/main" val="3972061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08DB9E8-07DB-494D-8841-8C97BCD0C347}"/>
              </a:ext>
            </a:extLst>
          </p:cNvPr>
          <p:cNvSpPr>
            <a:spLocks noGrp="1"/>
          </p:cNvSpPr>
          <p:nvPr>
            <p:ph type="title"/>
          </p:nvPr>
        </p:nvSpPr>
        <p:spPr/>
        <p:txBody>
          <a:bodyPr/>
          <a:lstStyle/>
          <a:p>
            <a:r>
              <a:rPr lang="fr-FR" dirty="0"/>
              <a:t>Planification</a:t>
            </a:r>
          </a:p>
        </p:txBody>
      </p:sp>
      <p:pic>
        <p:nvPicPr>
          <p:cNvPr id="4" name="Image 3">
            <a:extLst>
              <a:ext uri="{FF2B5EF4-FFF2-40B4-BE49-F238E27FC236}">
                <a16:creationId xmlns:a16="http://schemas.microsoft.com/office/drawing/2014/main" id="{D6443A59-F2F6-4D30-B330-670B9202B019}"/>
              </a:ext>
            </a:extLst>
          </p:cNvPr>
          <p:cNvPicPr>
            <a:picLocks noChangeAspect="1"/>
          </p:cNvPicPr>
          <p:nvPr/>
        </p:nvPicPr>
        <p:blipFill>
          <a:blip r:embed="rId2"/>
          <a:stretch>
            <a:fillRect/>
          </a:stretch>
        </p:blipFill>
        <p:spPr>
          <a:xfrm>
            <a:off x="88366" y="1075387"/>
            <a:ext cx="8967267" cy="2784172"/>
          </a:xfrm>
          <a:prstGeom prst="rect">
            <a:avLst/>
          </a:prstGeom>
        </p:spPr>
      </p:pic>
      <p:sp>
        <p:nvSpPr>
          <p:cNvPr id="3" name="Espace réservé du numéro de diapositive 2">
            <a:extLst>
              <a:ext uri="{FF2B5EF4-FFF2-40B4-BE49-F238E27FC236}">
                <a16:creationId xmlns:a16="http://schemas.microsoft.com/office/drawing/2014/main" id="{C4028942-6905-4EFA-898B-63821CF554D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fr-FR" smtClean="0"/>
              <a:t>9</a:t>
            </a:fld>
            <a:endParaRPr lang="fr-FR"/>
          </a:p>
        </p:txBody>
      </p:sp>
    </p:spTree>
    <p:extLst>
      <p:ext uri="{BB962C8B-B14F-4D97-AF65-F5344CB8AC3E}">
        <p14:creationId xmlns:p14="http://schemas.microsoft.com/office/powerpoint/2010/main" val="1140757076"/>
      </p:ext>
    </p:extLst>
  </p:cSld>
  <p:clrMapOvr>
    <a:masterClrMapping/>
  </p:clrMapOvr>
</p:sld>
</file>

<file path=ppt/theme/theme1.xml><?xml version="1.0" encoding="utf-8"?>
<a:theme xmlns:a="http://schemas.openxmlformats.org/drawingml/2006/main" name="Ronds dans l’eau">
  <a:themeElements>
    <a:clrScheme name="Ronds dans l’eau">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Ronds dans l’eau">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onds dans l’eau">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TM04033925[[fn=Ronds dans l’eau]]</Template>
  <TotalTime>119</TotalTime>
  <Words>761</Words>
  <Application>Microsoft Office PowerPoint</Application>
  <PresentationFormat>Affichage à l'écran (16:9)</PresentationFormat>
  <Paragraphs>240</Paragraphs>
  <Slides>34</Slides>
  <Notes>26</Notes>
  <HiddenSlides>1</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34</vt:i4>
      </vt:variant>
    </vt:vector>
  </HeadingPairs>
  <TitlesOfParts>
    <vt:vector size="38" baseType="lpstr">
      <vt:lpstr>Arial</vt:lpstr>
      <vt:lpstr>Roboto</vt:lpstr>
      <vt:lpstr>Tw Cen MT</vt:lpstr>
      <vt:lpstr>Ronds dans l’eau</vt:lpstr>
      <vt:lpstr>BASSIN-EXPERT</vt:lpstr>
      <vt:lpstr>Sommaire </vt:lpstr>
      <vt:lpstr>Présentation du Projet</vt:lpstr>
      <vt:lpstr>  </vt:lpstr>
      <vt:lpstr> </vt:lpstr>
      <vt:lpstr>Objectifs</vt:lpstr>
      <vt:lpstr>Cas d’utilisation</vt:lpstr>
      <vt:lpstr>Planification</vt:lpstr>
      <vt:lpstr>Planification</vt:lpstr>
      <vt:lpstr>Éléments du système  </vt:lpstr>
      <vt:lpstr>Présentation PowerPoint</vt:lpstr>
      <vt:lpstr>IHM</vt:lpstr>
      <vt:lpstr>Exemple d’IHM</vt:lpstr>
      <vt:lpstr>Ecran tactile</vt:lpstr>
      <vt:lpstr>Module température </vt:lpstr>
      <vt:lpstr>Module température</vt:lpstr>
      <vt:lpstr>Chambre de filtration biologique</vt:lpstr>
      <vt:lpstr>Capteur de température Numérique</vt:lpstr>
      <vt:lpstr>Pompe d’oxygène</vt:lpstr>
      <vt:lpstr>Chauffage </vt:lpstr>
      <vt:lpstr>Module PH</vt:lpstr>
      <vt:lpstr>Sonde pH</vt:lpstr>
      <vt:lpstr>Sonde pH</vt:lpstr>
      <vt:lpstr>Module du niveau de l’eau </vt:lpstr>
      <vt:lpstr>Présentation PowerPoint</vt:lpstr>
      <vt:lpstr> </vt:lpstr>
      <vt:lpstr>Module de surveillance</vt:lpstr>
      <vt:lpstr> </vt:lpstr>
      <vt:lpstr>Conception préliminaire</vt:lpstr>
      <vt:lpstr>  </vt:lpstr>
      <vt:lpstr>  </vt:lpstr>
      <vt:lpstr> </vt:lpstr>
      <vt:lpstr>Module de gestion automatique</vt:lpstr>
      <vt:lpstr>Plannification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BASSIN-EXPERT</dc:title>
  <cp:lastModifiedBy>Augustin GRIESSER</cp:lastModifiedBy>
  <cp:revision>10</cp:revision>
  <dcterms:modified xsi:type="dcterms:W3CDTF">2019-04-24T06:48:58Z</dcterms:modified>
</cp:coreProperties>
</file>